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7"/>
  </p:notes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322" r:id="rId34"/>
    <p:sldId id="323" r:id="rId35"/>
    <p:sldId id="325" r:id="rId36"/>
    <p:sldId id="324" r:id="rId37"/>
    <p:sldId id="326" r:id="rId38"/>
    <p:sldId id="327" r:id="rId39"/>
    <p:sldId id="328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4" r:id="rId61"/>
    <p:sldId id="317" r:id="rId62"/>
    <p:sldId id="321" r:id="rId63"/>
    <p:sldId id="318" r:id="rId64"/>
    <p:sldId id="319" r:id="rId65"/>
    <p:sldId id="320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" initials="A" lastIdx="1" clrIdx="0">
    <p:extLst>
      <p:ext uri="{19B8F6BF-5375-455C-9EA6-DF929625EA0E}">
        <p15:presenceInfo xmlns:p15="http://schemas.microsoft.com/office/powerpoint/2012/main" userId="AS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55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png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png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png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png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png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DA919A-F98B-40E7-B128-CCBE003B29FA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A4D009-3C53-4A78-B719-1B525C8EF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46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4D009-3C53-4A78-B719-1B525C8EF2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4209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:notes"/>
          <p:cNvSpPr txBox="1">
            <a:spLocks noGrp="1"/>
          </p:cNvSpPr>
          <p:nvPr>
            <p:ph type="body" idx="1"/>
          </p:nvPr>
        </p:nvSpPr>
        <p:spPr>
          <a:xfrm>
            <a:off x="932591" y="4416098"/>
            <a:ext cx="5143698" cy="4180921"/>
          </a:xfrm>
          <a:prstGeom prst="rect">
            <a:avLst/>
          </a:prstGeom>
        </p:spPr>
        <p:txBody>
          <a:bodyPr spcFirstLastPara="1" wrap="square" lIns="96800" tIns="48400" rIns="96800" bIns="484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704850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5182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0:notes"/>
          <p:cNvSpPr txBox="1">
            <a:spLocks noGrp="1"/>
          </p:cNvSpPr>
          <p:nvPr>
            <p:ph type="body" idx="1"/>
          </p:nvPr>
        </p:nvSpPr>
        <p:spPr>
          <a:xfrm>
            <a:off x="932591" y="4416098"/>
            <a:ext cx="5143698" cy="4180921"/>
          </a:xfrm>
          <a:prstGeom prst="rect">
            <a:avLst/>
          </a:prstGeom>
        </p:spPr>
        <p:txBody>
          <a:bodyPr spcFirstLastPara="1" wrap="square" lIns="96800" tIns="48400" rIns="96800" bIns="484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704850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362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1:notes"/>
          <p:cNvSpPr txBox="1">
            <a:spLocks noGrp="1"/>
          </p:cNvSpPr>
          <p:nvPr>
            <p:ph type="body" idx="1"/>
          </p:nvPr>
        </p:nvSpPr>
        <p:spPr>
          <a:xfrm>
            <a:off x="932591" y="4416098"/>
            <a:ext cx="5143698" cy="4180921"/>
          </a:xfrm>
          <a:prstGeom prst="rect">
            <a:avLst/>
          </a:prstGeom>
        </p:spPr>
        <p:txBody>
          <a:bodyPr spcFirstLastPara="1" wrap="square" lIns="96800" tIns="48400" rIns="96800" bIns="484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704850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5719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2:notes"/>
          <p:cNvSpPr txBox="1">
            <a:spLocks noGrp="1"/>
          </p:cNvSpPr>
          <p:nvPr>
            <p:ph type="body" idx="1"/>
          </p:nvPr>
        </p:nvSpPr>
        <p:spPr>
          <a:xfrm>
            <a:off x="932591" y="4416098"/>
            <a:ext cx="5143698" cy="4180921"/>
          </a:xfrm>
          <a:prstGeom prst="rect">
            <a:avLst/>
          </a:prstGeom>
        </p:spPr>
        <p:txBody>
          <a:bodyPr spcFirstLastPara="1" wrap="square" lIns="96800" tIns="48400" rIns="96800" bIns="484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704850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75495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3:notes"/>
          <p:cNvSpPr txBox="1">
            <a:spLocks noGrp="1"/>
          </p:cNvSpPr>
          <p:nvPr>
            <p:ph type="body" idx="1"/>
          </p:nvPr>
        </p:nvSpPr>
        <p:spPr>
          <a:xfrm>
            <a:off x="932591" y="4416098"/>
            <a:ext cx="5143698" cy="4180921"/>
          </a:xfrm>
          <a:prstGeom prst="rect">
            <a:avLst/>
          </a:prstGeom>
        </p:spPr>
        <p:txBody>
          <a:bodyPr spcFirstLastPara="1" wrap="square" lIns="96800" tIns="48400" rIns="96800" bIns="484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704850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68783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4:notes"/>
          <p:cNvSpPr txBox="1">
            <a:spLocks noGrp="1"/>
          </p:cNvSpPr>
          <p:nvPr>
            <p:ph type="body" idx="1"/>
          </p:nvPr>
        </p:nvSpPr>
        <p:spPr>
          <a:xfrm>
            <a:off x="932591" y="4416098"/>
            <a:ext cx="5143698" cy="4180921"/>
          </a:xfrm>
          <a:prstGeom prst="rect">
            <a:avLst/>
          </a:prstGeom>
        </p:spPr>
        <p:txBody>
          <a:bodyPr spcFirstLastPara="1" wrap="square" lIns="96800" tIns="48400" rIns="96800" bIns="484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704850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04660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5:notes"/>
          <p:cNvSpPr txBox="1">
            <a:spLocks noGrp="1"/>
          </p:cNvSpPr>
          <p:nvPr>
            <p:ph type="body" idx="1"/>
          </p:nvPr>
        </p:nvSpPr>
        <p:spPr>
          <a:xfrm>
            <a:off x="932591" y="4416098"/>
            <a:ext cx="5143698" cy="4180921"/>
          </a:xfrm>
          <a:prstGeom prst="rect">
            <a:avLst/>
          </a:prstGeom>
        </p:spPr>
        <p:txBody>
          <a:bodyPr spcFirstLastPara="1" wrap="square" lIns="96800" tIns="48400" rIns="96800" bIns="484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704850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69962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6:notes"/>
          <p:cNvSpPr txBox="1">
            <a:spLocks noGrp="1"/>
          </p:cNvSpPr>
          <p:nvPr>
            <p:ph type="body" idx="1"/>
          </p:nvPr>
        </p:nvSpPr>
        <p:spPr>
          <a:xfrm>
            <a:off x="932591" y="4416098"/>
            <a:ext cx="5143698" cy="4180921"/>
          </a:xfrm>
          <a:prstGeom prst="rect">
            <a:avLst/>
          </a:prstGeom>
        </p:spPr>
        <p:txBody>
          <a:bodyPr spcFirstLastPara="1" wrap="square" lIns="96800" tIns="48400" rIns="96800" bIns="484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704850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01875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7:notes"/>
          <p:cNvSpPr txBox="1">
            <a:spLocks noGrp="1"/>
          </p:cNvSpPr>
          <p:nvPr>
            <p:ph type="body" idx="1"/>
          </p:nvPr>
        </p:nvSpPr>
        <p:spPr>
          <a:xfrm>
            <a:off x="932591" y="4416098"/>
            <a:ext cx="5143698" cy="4180921"/>
          </a:xfrm>
          <a:prstGeom prst="rect">
            <a:avLst/>
          </a:prstGeom>
        </p:spPr>
        <p:txBody>
          <a:bodyPr spcFirstLastPara="1" wrap="square" lIns="96800" tIns="48400" rIns="96800" bIns="484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704850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78871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8:notes"/>
          <p:cNvSpPr txBox="1">
            <a:spLocks noGrp="1"/>
          </p:cNvSpPr>
          <p:nvPr>
            <p:ph type="body" idx="1"/>
          </p:nvPr>
        </p:nvSpPr>
        <p:spPr>
          <a:xfrm>
            <a:off x="932591" y="4416098"/>
            <a:ext cx="5143698" cy="4180921"/>
          </a:xfrm>
          <a:prstGeom prst="rect">
            <a:avLst/>
          </a:prstGeom>
        </p:spPr>
        <p:txBody>
          <a:bodyPr spcFirstLastPara="1" wrap="square" lIns="96800" tIns="48400" rIns="96800" bIns="484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704850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4987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2750" y="700088"/>
            <a:ext cx="6189663" cy="3482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" name="Google Shape;112;p1:notes"/>
          <p:cNvSpPr txBox="1">
            <a:spLocks noGrp="1"/>
          </p:cNvSpPr>
          <p:nvPr>
            <p:ph type="body" idx="1"/>
          </p:nvPr>
        </p:nvSpPr>
        <p:spPr>
          <a:xfrm>
            <a:off x="934112" y="4416098"/>
            <a:ext cx="5142177" cy="4180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75" tIns="45775" rIns="91575" bIns="45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20933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9:notes"/>
          <p:cNvSpPr txBox="1">
            <a:spLocks noGrp="1"/>
          </p:cNvSpPr>
          <p:nvPr>
            <p:ph type="body" idx="1"/>
          </p:nvPr>
        </p:nvSpPr>
        <p:spPr>
          <a:xfrm>
            <a:off x="932591" y="4416098"/>
            <a:ext cx="5143698" cy="4180921"/>
          </a:xfrm>
          <a:prstGeom prst="rect">
            <a:avLst/>
          </a:prstGeom>
        </p:spPr>
        <p:txBody>
          <a:bodyPr spcFirstLastPara="1" wrap="square" lIns="96800" tIns="48400" rIns="96800" bIns="484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704850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65781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0:notes"/>
          <p:cNvSpPr txBox="1">
            <a:spLocks noGrp="1"/>
          </p:cNvSpPr>
          <p:nvPr>
            <p:ph type="body" idx="1"/>
          </p:nvPr>
        </p:nvSpPr>
        <p:spPr>
          <a:xfrm>
            <a:off x="932591" y="4416098"/>
            <a:ext cx="5143698" cy="4180921"/>
          </a:xfrm>
          <a:prstGeom prst="rect">
            <a:avLst/>
          </a:prstGeom>
        </p:spPr>
        <p:txBody>
          <a:bodyPr spcFirstLastPara="1" wrap="square" lIns="96800" tIns="48400" rIns="96800" bIns="484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704850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0277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1:notes"/>
          <p:cNvSpPr txBox="1">
            <a:spLocks noGrp="1"/>
          </p:cNvSpPr>
          <p:nvPr>
            <p:ph type="body" idx="1"/>
          </p:nvPr>
        </p:nvSpPr>
        <p:spPr>
          <a:xfrm>
            <a:off x="932591" y="4416098"/>
            <a:ext cx="5143698" cy="4180921"/>
          </a:xfrm>
          <a:prstGeom prst="rect">
            <a:avLst/>
          </a:prstGeom>
        </p:spPr>
        <p:txBody>
          <a:bodyPr spcFirstLastPara="1" wrap="square" lIns="96800" tIns="48400" rIns="96800" bIns="484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704850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15168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2:notes"/>
          <p:cNvSpPr txBox="1">
            <a:spLocks noGrp="1"/>
          </p:cNvSpPr>
          <p:nvPr>
            <p:ph type="body" idx="1"/>
          </p:nvPr>
        </p:nvSpPr>
        <p:spPr>
          <a:xfrm>
            <a:off x="932591" y="4416098"/>
            <a:ext cx="5143698" cy="4180921"/>
          </a:xfrm>
          <a:prstGeom prst="rect">
            <a:avLst/>
          </a:prstGeom>
        </p:spPr>
        <p:txBody>
          <a:bodyPr spcFirstLastPara="1" wrap="square" lIns="96800" tIns="48400" rIns="96800" bIns="484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704850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30157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3:notes"/>
          <p:cNvSpPr txBox="1">
            <a:spLocks noGrp="1"/>
          </p:cNvSpPr>
          <p:nvPr>
            <p:ph type="body" idx="1"/>
          </p:nvPr>
        </p:nvSpPr>
        <p:spPr>
          <a:xfrm>
            <a:off x="932591" y="4416098"/>
            <a:ext cx="5143698" cy="4180921"/>
          </a:xfrm>
          <a:prstGeom prst="rect">
            <a:avLst/>
          </a:prstGeom>
        </p:spPr>
        <p:txBody>
          <a:bodyPr spcFirstLastPara="1" wrap="square" lIns="96800" tIns="48400" rIns="96800" bIns="484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704850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93158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4:notes"/>
          <p:cNvSpPr txBox="1">
            <a:spLocks noGrp="1"/>
          </p:cNvSpPr>
          <p:nvPr>
            <p:ph type="body" idx="1"/>
          </p:nvPr>
        </p:nvSpPr>
        <p:spPr>
          <a:xfrm>
            <a:off x="932591" y="4416098"/>
            <a:ext cx="5143698" cy="4180921"/>
          </a:xfrm>
          <a:prstGeom prst="rect">
            <a:avLst/>
          </a:prstGeom>
        </p:spPr>
        <p:txBody>
          <a:bodyPr spcFirstLastPara="1" wrap="square" lIns="96800" tIns="48400" rIns="96800" bIns="484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704850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46463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5:notes"/>
          <p:cNvSpPr txBox="1">
            <a:spLocks noGrp="1"/>
          </p:cNvSpPr>
          <p:nvPr>
            <p:ph type="body" idx="1"/>
          </p:nvPr>
        </p:nvSpPr>
        <p:spPr>
          <a:xfrm>
            <a:off x="932591" y="4416098"/>
            <a:ext cx="5143698" cy="4180921"/>
          </a:xfrm>
          <a:prstGeom prst="rect">
            <a:avLst/>
          </a:prstGeom>
        </p:spPr>
        <p:txBody>
          <a:bodyPr spcFirstLastPara="1" wrap="square" lIns="96800" tIns="48400" rIns="96800" bIns="484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704850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93856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6:notes"/>
          <p:cNvSpPr txBox="1">
            <a:spLocks noGrp="1"/>
          </p:cNvSpPr>
          <p:nvPr>
            <p:ph type="body" idx="1"/>
          </p:nvPr>
        </p:nvSpPr>
        <p:spPr>
          <a:xfrm>
            <a:off x="932591" y="4416098"/>
            <a:ext cx="5143698" cy="4180921"/>
          </a:xfrm>
          <a:prstGeom prst="rect">
            <a:avLst/>
          </a:prstGeom>
        </p:spPr>
        <p:txBody>
          <a:bodyPr spcFirstLastPara="1" wrap="square" lIns="96800" tIns="48400" rIns="96800" bIns="484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704850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75282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7:notes"/>
          <p:cNvSpPr txBox="1">
            <a:spLocks noGrp="1"/>
          </p:cNvSpPr>
          <p:nvPr>
            <p:ph type="body" idx="1"/>
          </p:nvPr>
        </p:nvSpPr>
        <p:spPr>
          <a:xfrm>
            <a:off x="932591" y="4416098"/>
            <a:ext cx="5143698" cy="4180921"/>
          </a:xfrm>
          <a:prstGeom prst="rect">
            <a:avLst/>
          </a:prstGeom>
        </p:spPr>
        <p:txBody>
          <a:bodyPr spcFirstLastPara="1" wrap="square" lIns="96800" tIns="48400" rIns="96800" bIns="484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704850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01377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8:notes"/>
          <p:cNvSpPr txBox="1">
            <a:spLocks noGrp="1"/>
          </p:cNvSpPr>
          <p:nvPr>
            <p:ph type="body" idx="1"/>
          </p:nvPr>
        </p:nvSpPr>
        <p:spPr>
          <a:xfrm>
            <a:off x="932591" y="4416098"/>
            <a:ext cx="5143698" cy="4180921"/>
          </a:xfrm>
          <a:prstGeom prst="rect">
            <a:avLst/>
          </a:prstGeom>
        </p:spPr>
        <p:txBody>
          <a:bodyPr spcFirstLastPara="1" wrap="square" lIns="96800" tIns="48400" rIns="96800" bIns="484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704850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4533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2750" y="698500"/>
            <a:ext cx="6192838" cy="34845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22" name="Google Shape;122;p2:notes"/>
          <p:cNvSpPr txBox="1">
            <a:spLocks noGrp="1"/>
          </p:cNvSpPr>
          <p:nvPr>
            <p:ph type="body" idx="1"/>
          </p:nvPr>
        </p:nvSpPr>
        <p:spPr>
          <a:xfrm>
            <a:off x="934112" y="4414561"/>
            <a:ext cx="5142177" cy="418399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575" tIns="45775" rIns="91575" bIns="45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91443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9:notes"/>
          <p:cNvSpPr txBox="1">
            <a:spLocks noGrp="1"/>
          </p:cNvSpPr>
          <p:nvPr>
            <p:ph type="body" idx="1"/>
          </p:nvPr>
        </p:nvSpPr>
        <p:spPr>
          <a:xfrm>
            <a:off x="932591" y="4416098"/>
            <a:ext cx="5143698" cy="4180921"/>
          </a:xfrm>
          <a:prstGeom prst="rect">
            <a:avLst/>
          </a:prstGeom>
        </p:spPr>
        <p:txBody>
          <a:bodyPr spcFirstLastPara="1" wrap="square" lIns="96800" tIns="48400" rIns="96800" bIns="484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704850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91993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0:notes"/>
          <p:cNvSpPr txBox="1">
            <a:spLocks noGrp="1"/>
          </p:cNvSpPr>
          <p:nvPr>
            <p:ph type="body" idx="1"/>
          </p:nvPr>
        </p:nvSpPr>
        <p:spPr>
          <a:xfrm>
            <a:off x="932591" y="4416098"/>
            <a:ext cx="5143698" cy="4180921"/>
          </a:xfrm>
          <a:prstGeom prst="rect">
            <a:avLst/>
          </a:prstGeom>
        </p:spPr>
        <p:txBody>
          <a:bodyPr spcFirstLastPara="1" wrap="square" lIns="96800" tIns="48400" rIns="96800" bIns="484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704850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09083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1:notes"/>
          <p:cNvSpPr txBox="1">
            <a:spLocks noGrp="1"/>
          </p:cNvSpPr>
          <p:nvPr>
            <p:ph type="body" idx="1"/>
          </p:nvPr>
        </p:nvSpPr>
        <p:spPr>
          <a:xfrm>
            <a:off x="932591" y="4416098"/>
            <a:ext cx="5143698" cy="4180921"/>
          </a:xfrm>
          <a:prstGeom prst="rect">
            <a:avLst/>
          </a:prstGeom>
        </p:spPr>
        <p:txBody>
          <a:bodyPr spcFirstLastPara="1" wrap="square" lIns="96800" tIns="48400" rIns="96800" bIns="484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704850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77388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2:notes"/>
          <p:cNvSpPr txBox="1">
            <a:spLocks noGrp="1"/>
          </p:cNvSpPr>
          <p:nvPr>
            <p:ph type="body" idx="1"/>
          </p:nvPr>
        </p:nvSpPr>
        <p:spPr>
          <a:xfrm>
            <a:off x="932591" y="4416098"/>
            <a:ext cx="5143698" cy="4180921"/>
          </a:xfrm>
          <a:prstGeom prst="rect">
            <a:avLst/>
          </a:prstGeom>
        </p:spPr>
        <p:txBody>
          <a:bodyPr spcFirstLastPara="1" wrap="square" lIns="96800" tIns="48400" rIns="96800" bIns="484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704850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07757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3:notes"/>
          <p:cNvSpPr txBox="1">
            <a:spLocks noGrp="1"/>
          </p:cNvSpPr>
          <p:nvPr>
            <p:ph type="body" idx="1"/>
          </p:nvPr>
        </p:nvSpPr>
        <p:spPr>
          <a:xfrm>
            <a:off x="932591" y="4416098"/>
            <a:ext cx="5143698" cy="4180921"/>
          </a:xfrm>
          <a:prstGeom prst="rect">
            <a:avLst/>
          </a:prstGeom>
        </p:spPr>
        <p:txBody>
          <a:bodyPr spcFirstLastPara="1" wrap="square" lIns="96800" tIns="48400" rIns="96800" bIns="484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704850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67772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4:notes"/>
          <p:cNvSpPr txBox="1">
            <a:spLocks noGrp="1"/>
          </p:cNvSpPr>
          <p:nvPr>
            <p:ph type="body" idx="1"/>
          </p:nvPr>
        </p:nvSpPr>
        <p:spPr>
          <a:xfrm>
            <a:off x="932591" y="4416098"/>
            <a:ext cx="5143698" cy="4180921"/>
          </a:xfrm>
          <a:prstGeom prst="rect">
            <a:avLst/>
          </a:prstGeom>
        </p:spPr>
        <p:txBody>
          <a:bodyPr spcFirstLastPara="1" wrap="square" lIns="96800" tIns="48400" rIns="96800" bIns="484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704850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75759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5:notes"/>
          <p:cNvSpPr txBox="1">
            <a:spLocks noGrp="1"/>
          </p:cNvSpPr>
          <p:nvPr>
            <p:ph type="body" idx="1"/>
          </p:nvPr>
        </p:nvSpPr>
        <p:spPr>
          <a:xfrm>
            <a:off x="932591" y="4416098"/>
            <a:ext cx="5143698" cy="4180921"/>
          </a:xfrm>
          <a:prstGeom prst="rect">
            <a:avLst/>
          </a:prstGeom>
        </p:spPr>
        <p:txBody>
          <a:bodyPr spcFirstLastPara="1" wrap="square" lIns="96800" tIns="48400" rIns="96800" bIns="484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704850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2781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36:notes"/>
          <p:cNvSpPr txBox="1">
            <a:spLocks noGrp="1"/>
          </p:cNvSpPr>
          <p:nvPr>
            <p:ph type="body" idx="1"/>
          </p:nvPr>
        </p:nvSpPr>
        <p:spPr>
          <a:xfrm>
            <a:off x="932591" y="4416098"/>
            <a:ext cx="5143698" cy="4180921"/>
          </a:xfrm>
          <a:prstGeom prst="rect">
            <a:avLst/>
          </a:prstGeom>
        </p:spPr>
        <p:txBody>
          <a:bodyPr spcFirstLastPara="1" wrap="square" lIns="96800" tIns="48400" rIns="96800" bIns="484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704850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97379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37:notes"/>
          <p:cNvSpPr txBox="1">
            <a:spLocks noGrp="1"/>
          </p:cNvSpPr>
          <p:nvPr>
            <p:ph type="body" idx="1"/>
          </p:nvPr>
        </p:nvSpPr>
        <p:spPr>
          <a:xfrm>
            <a:off x="932591" y="4416098"/>
            <a:ext cx="5143698" cy="4180921"/>
          </a:xfrm>
          <a:prstGeom prst="rect">
            <a:avLst/>
          </a:prstGeom>
        </p:spPr>
        <p:txBody>
          <a:bodyPr spcFirstLastPara="1" wrap="square" lIns="96800" tIns="48400" rIns="96800" bIns="484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704850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99007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704850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8" name="Google Shape;738;p38:notes"/>
          <p:cNvSpPr txBox="1">
            <a:spLocks noGrp="1"/>
          </p:cNvSpPr>
          <p:nvPr>
            <p:ph type="body" idx="1"/>
          </p:nvPr>
        </p:nvSpPr>
        <p:spPr>
          <a:xfrm>
            <a:off x="932591" y="4416098"/>
            <a:ext cx="5143698" cy="4180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800" tIns="48400" rIns="96800" bIns="48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674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 txBox="1">
            <a:spLocks noGrp="1"/>
          </p:cNvSpPr>
          <p:nvPr>
            <p:ph type="body" idx="1"/>
          </p:nvPr>
        </p:nvSpPr>
        <p:spPr>
          <a:xfrm>
            <a:off x="932591" y="4416098"/>
            <a:ext cx="5143698" cy="4180921"/>
          </a:xfrm>
          <a:prstGeom prst="rect">
            <a:avLst/>
          </a:prstGeom>
        </p:spPr>
        <p:txBody>
          <a:bodyPr spcFirstLastPara="1" wrap="square" lIns="96800" tIns="48400" rIns="96800" bIns="484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704850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7933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39:notes"/>
          <p:cNvSpPr txBox="1">
            <a:spLocks noGrp="1"/>
          </p:cNvSpPr>
          <p:nvPr>
            <p:ph type="body" idx="1"/>
          </p:nvPr>
        </p:nvSpPr>
        <p:spPr>
          <a:xfrm>
            <a:off x="932591" y="4416098"/>
            <a:ext cx="5143698" cy="4180921"/>
          </a:xfrm>
          <a:prstGeom prst="rect">
            <a:avLst/>
          </a:prstGeom>
        </p:spPr>
        <p:txBody>
          <a:bodyPr spcFirstLastPara="1" wrap="square" lIns="96800" tIns="48400" rIns="96800" bIns="484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704850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3327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0:notes"/>
          <p:cNvSpPr txBox="1">
            <a:spLocks noGrp="1"/>
          </p:cNvSpPr>
          <p:nvPr>
            <p:ph type="body" idx="1"/>
          </p:nvPr>
        </p:nvSpPr>
        <p:spPr>
          <a:xfrm>
            <a:off x="932591" y="4416098"/>
            <a:ext cx="5143698" cy="4180921"/>
          </a:xfrm>
          <a:prstGeom prst="rect">
            <a:avLst/>
          </a:prstGeom>
        </p:spPr>
        <p:txBody>
          <a:bodyPr spcFirstLastPara="1" wrap="square" lIns="96800" tIns="48400" rIns="96800" bIns="484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704850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95581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:notes"/>
          <p:cNvSpPr txBox="1">
            <a:spLocks noGrp="1"/>
          </p:cNvSpPr>
          <p:nvPr>
            <p:ph type="body" idx="1"/>
          </p:nvPr>
        </p:nvSpPr>
        <p:spPr>
          <a:xfrm>
            <a:off x="932591" y="4416098"/>
            <a:ext cx="5143698" cy="4180921"/>
          </a:xfrm>
          <a:prstGeom prst="rect">
            <a:avLst/>
          </a:prstGeom>
        </p:spPr>
        <p:txBody>
          <a:bodyPr spcFirstLastPara="1" wrap="square" lIns="96800" tIns="48400" rIns="96800" bIns="484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704850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2584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42:notes"/>
          <p:cNvSpPr txBox="1">
            <a:spLocks noGrp="1"/>
          </p:cNvSpPr>
          <p:nvPr>
            <p:ph type="body" idx="1"/>
          </p:nvPr>
        </p:nvSpPr>
        <p:spPr>
          <a:xfrm>
            <a:off x="932591" y="4416098"/>
            <a:ext cx="5143698" cy="4180921"/>
          </a:xfrm>
          <a:prstGeom prst="rect">
            <a:avLst/>
          </a:prstGeom>
        </p:spPr>
        <p:txBody>
          <a:bodyPr spcFirstLastPara="1" wrap="square" lIns="96800" tIns="48400" rIns="96800" bIns="484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704850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07170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43:notes"/>
          <p:cNvSpPr txBox="1">
            <a:spLocks noGrp="1"/>
          </p:cNvSpPr>
          <p:nvPr>
            <p:ph type="body" idx="1"/>
          </p:nvPr>
        </p:nvSpPr>
        <p:spPr>
          <a:xfrm>
            <a:off x="932591" y="4416098"/>
            <a:ext cx="5143698" cy="4180921"/>
          </a:xfrm>
          <a:prstGeom prst="rect">
            <a:avLst/>
          </a:prstGeom>
        </p:spPr>
        <p:txBody>
          <a:bodyPr spcFirstLastPara="1" wrap="square" lIns="96800" tIns="48400" rIns="96800" bIns="484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704850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79081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44:notes"/>
          <p:cNvSpPr txBox="1">
            <a:spLocks noGrp="1"/>
          </p:cNvSpPr>
          <p:nvPr>
            <p:ph type="body" idx="1"/>
          </p:nvPr>
        </p:nvSpPr>
        <p:spPr>
          <a:xfrm>
            <a:off x="932591" y="4416098"/>
            <a:ext cx="5143698" cy="4180921"/>
          </a:xfrm>
          <a:prstGeom prst="rect">
            <a:avLst/>
          </a:prstGeom>
        </p:spPr>
        <p:txBody>
          <a:bodyPr spcFirstLastPara="1" wrap="square" lIns="96800" tIns="48400" rIns="96800" bIns="484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704850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19462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5:notes"/>
          <p:cNvSpPr txBox="1">
            <a:spLocks noGrp="1"/>
          </p:cNvSpPr>
          <p:nvPr>
            <p:ph type="body" idx="1"/>
          </p:nvPr>
        </p:nvSpPr>
        <p:spPr>
          <a:xfrm>
            <a:off x="932591" y="4416098"/>
            <a:ext cx="5143698" cy="4180921"/>
          </a:xfrm>
          <a:prstGeom prst="rect">
            <a:avLst/>
          </a:prstGeom>
        </p:spPr>
        <p:txBody>
          <a:bodyPr spcFirstLastPara="1" wrap="square" lIns="96800" tIns="48400" rIns="96800" bIns="484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704850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21383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46:notes"/>
          <p:cNvSpPr txBox="1">
            <a:spLocks noGrp="1"/>
          </p:cNvSpPr>
          <p:nvPr>
            <p:ph type="body" idx="1"/>
          </p:nvPr>
        </p:nvSpPr>
        <p:spPr>
          <a:xfrm>
            <a:off x="932591" y="4416098"/>
            <a:ext cx="5143698" cy="4180921"/>
          </a:xfrm>
          <a:prstGeom prst="rect">
            <a:avLst/>
          </a:prstGeom>
        </p:spPr>
        <p:txBody>
          <a:bodyPr spcFirstLastPara="1" wrap="square" lIns="96800" tIns="48400" rIns="96800" bIns="484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704850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60509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7:notes"/>
          <p:cNvSpPr txBox="1">
            <a:spLocks noGrp="1"/>
          </p:cNvSpPr>
          <p:nvPr>
            <p:ph type="body" idx="1"/>
          </p:nvPr>
        </p:nvSpPr>
        <p:spPr>
          <a:xfrm>
            <a:off x="932591" y="4416098"/>
            <a:ext cx="5143698" cy="4180921"/>
          </a:xfrm>
          <a:prstGeom prst="rect">
            <a:avLst/>
          </a:prstGeom>
        </p:spPr>
        <p:txBody>
          <a:bodyPr spcFirstLastPara="1" wrap="square" lIns="96800" tIns="48400" rIns="96800" bIns="484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704850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31928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48:notes"/>
          <p:cNvSpPr txBox="1">
            <a:spLocks noGrp="1"/>
          </p:cNvSpPr>
          <p:nvPr>
            <p:ph type="body" idx="1"/>
          </p:nvPr>
        </p:nvSpPr>
        <p:spPr>
          <a:xfrm>
            <a:off x="932591" y="4416098"/>
            <a:ext cx="5143698" cy="4180921"/>
          </a:xfrm>
          <a:prstGeom prst="rect">
            <a:avLst/>
          </a:prstGeom>
        </p:spPr>
        <p:txBody>
          <a:bodyPr spcFirstLastPara="1" wrap="square" lIns="96800" tIns="48400" rIns="96800" bIns="484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704850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3604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>
            <a:spLocks noGrp="1"/>
          </p:cNvSpPr>
          <p:nvPr>
            <p:ph type="body" idx="1"/>
          </p:nvPr>
        </p:nvSpPr>
        <p:spPr>
          <a:xfrm>
            <a:off x="932591" y="4416098"/>
            <a:ext cx="5143698" cy="4180921"/>
          </a:xfrm>
          <a:prstGeom prst="rect">
            <a:avLst/>
          </a:prstGeom>
        </p:spPr>
        <p:txBody>
          <a:bodyPr spcFirstLastPara="1" wrap="square" lIns="96800" tIns="48400" rIns="96800" bIns="484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704850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20577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49:notes"/>
          <p:cNvSpPr txBox="1">
            <a:spLocks noGrp="1"/>
          </p:cNvSpPr>
          <p:nvPr>
            <p:ph type="body" idx="1"/>
          </p:nvPr>
        </p:nvSpPr>
        <p:spPr>
          <a:xfrm>
            <a:off x="932591" y="4416098"/>
            <a:ext cx="5143698" cy="4180921"/>
          </a:xfrm>
          <a:prstGeom prst="rect">
            <a:avLst/>
          </a:prstGeom>
        </p:spPr>
        <p:txBody>
          <a:bodyPr spcFirstLastPara="1" wrap="square" lIns="96800" tIns="48400" rIns="96800" bIns="484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704850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620347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52:notes"/>
          <p:cNvSpPr txBox="1">
            <a:spLocks noGrp="1"/>
          </p:cNvSpPr>
          <p:nvPr>
            <p:ph type="body" idx="1"/>
          </p:nvPr>
        </p:nvSpPr>
        <p:spPr>
          <a:xfrm>
            <a:off x="932591" y="4416098"/>
            <a:ext cx="5143698" cy="4180921"/>
          </a:xfrm>
          <a:prstGeom prst="rect">
            <a:avLst/>
          </a:prstGeom>
        </p:spPr>
        <p:txBody>
          <a:bodyPr spcFirstLastPara="1" wrap="square" lIns="96800" tIns="48400" rIns="96800" bIns="484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704850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26699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55:notes"/>
          <p:cNvSpPr txBox="1">
            <a:spLocks noGrp="1"/>
          </p:cNvSpPr>
          <p:nvPr>
            <p:ph type="body" idx="1"/>
          </p:nvPr>
        </p:nvSpPr>
        <p:spPr>
          <a:xfrm>
            <a:off x="932591" y="4416098"/>
            <a:ext cx="5143698" cy="4180921"/>
          </a:xfrm>
          <a:prstGeom prst="rect">
            <a:avLst/>
          </a:prstGeom>
        </p:spPr>
        <p:txBody>
          <a:bodyPr spcFirstLastPara="1" wrap="square" lIns="96800" tIns="48400" rIns="96800" bIns="484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704850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1987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>
            <a:spLocks noGrp="1"/>
          </p:cNvSpPr>
          <p:nvPr>
            <p:ph type="body" idx="1"/>
          </p:nvPr>
        </p:nvSpPr>
        <p:spPr>
          <a:xfrm>
            <a:off x="932591" y="4416098"/>
            <a:ext cx="5143698" cy="4180921"/>
          </a:xfrm>
          <a:prstGeom prst="rect">
            <a:avLst/>
          </a:prstGeom>
        </p:spPr>
        <p:txBody>
          <a:bodyPr spcFirstLastPara="1" wrap="square" lIns="96800" tIns="48400" rIns="96800" bIns="484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704850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5273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 txBox="1">
            <a:spLocks noGrp="1"/>
          </p:cNvSpPr>
          <p:nvPr>
            <p:ph type="body" idx="1"/>
          </p:nvPr>
        </p:nvSpPr>
        <p:spPr>
          <a:xfrm>
            <a:off x="932591" y="4416098"/>
            <a:ext cx="5143698" cy="4180921"/>
          </a:xfrm>
          <a:prstGeom prst="rect">
            <a:avLst/>
          </a:prstGeom>
        </p:spPr>
        <p:txBody>
          <a:bodyPr spcFirstLastPara="1" wrap="square" lIns="96800" tIns="48400" rIns="96800" bIns="484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704850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2298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:notes"/>
          <p:cNvSpPr txBox="1">
            <a:spLocks noGrp="1"/>
          </p:cNvSpPr>
          <p:nvPr>
            <p:ph type="body" idx="1"/>
          </p:nvPr>
        </p:nvSpPr>
        <p:spPr>
          <a:xfrm>
            <a:off x="932591" y="4416098"/>
            <a:ext cx="5143698" cy="4180921"/>
          </a:xfrm>
          <a:prstGeom prst="rect">
            <a:avLst/>
          </a:prstGeom>
        </p:spPr>
        <p:txBody>
          <a:bodyPr spcFirstLastPara="1" wrap="square" lIns="96800" tIns="48400" rIns="96800" bIns="484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704850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537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:notes"/>
          <p:cNvSpPr txBox="1">
            <a:spLocks noGrp="1"/>
          </p:cNvSpPr>
          <p:nvPr>
            <p:ph type="body" idx="1"/>
          </p:nvPr>
        </p:nvSpPr>
        <p:spPr>
          <a:xfrm>
            <a:off x="932591" y="4416098"/>
            <a:ext cx="5143698" cy="4180921"/>
          </a:xfrm>
          <a:prstGeom prst="rect">
            <a:avLst/>
          </a:prstGeom>
        </p:spPr>
        <p:txBody>
          <a:bodyPr spcFirstLastPara="1" wrap="square" lIns="96800" tIns="48400" rIns="96800" bIns="484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704850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2417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9C6EB-7FE4-4318-A245-8E9F7EB02A9A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653BE-5C84-47C8-BD6C-C4E4BA1A3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38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3C29B-E8DE-4E56-9BF2-64A48BCB3E88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653BE-5C84-47C8-BD6C-C4E4BA1A3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440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E63EE-AFC8-4269-B2BF-4DAB5C12324B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653BE-5C84-47C8-BD6C-C4E4BA1A3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9549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able" type="tbl">
  <p:cSld name="Title and Tab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2"/>
          <p:cNvSpPr txBox="1">
            <a:spLocks noGrp="1"/>
          </p:cNvSpPr>
          <p:nvPr>
            <p:ph type="title"/>
          </p:nvPr>
        </p:nvSpPr>
        <p:spPr>
          <a:xfrm>
            <a:off x="508000" y="152400"/>
            <a:ext cx="11040533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>
            <a:lvl1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F35D4F18-590F-460F-8FEE-165DE4E4E144}" type="datetime1">
              <a:rPr lang="en-US" smtClean="0"/>
              <a:t>9/23/2024</a:t>
            </a:fld>
            <a:endParaRPr/>
          </a:p>
        </p:txBody>
      </p:sp>
      <p:sp>
        <p:nvSpPr>
          <p:cNvPr id="23" name="Google Shape;23;p6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Slides by Dr. Sifat Momen</a:t>
            </a:r>
            <a:endParaRPr/>
          </a:p>
        </p:txBody>
      </p:sp>
      <p:sp>
        <p:nvSpPr>
          <p:cNvPr id="24" name="Google Shape;24;p6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84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Content" type="txAndObj">
  <p:cSld name="Title, Text,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4"/>
          <p:cNvSpPr txBox="1">
            <a:spLocks noGrp="1"/>
          </p:cNvSpPr>
          <p:nvPr>
            <p:ph type="title"/>
          </p:nvPr>
        </p:nvSpPr>
        <p:spPr>
          <a:xfrm>
            <a:off x="508000" y="152400"/>
            <a:ext cx="11040533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>
            <a:lvl1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4"/>
          <p:cNvSpPr txBox="1">
            <a:spLocks noGrp="1"/>
          </p:cNvSpPr>
          <p:nvPr>
            <p:ph type="body" idx="1"/>
          </p:nvPr>
        </p:nvSpPr>
        <p:spPr>
          <a:xfrm>
            <a:off x="548217" y="1143000"/>
            <a:ext cx="5444067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>
            <a:lvl1pPr marL="457200" lvl="0" indent="-314325" algn="l">
              <a:spcBef>
                <a:spcPts val="180"/>
              </a:spcBef>
              <a:spcAft>
                <a:spcPts val="0"/>
              </a:spcAft>
              <a:buSzPts val="1350"/>
              <a:buChar char="●"/>
              <a:defRPr/>
            </a:lvl1pPr>
            <a:lvl2pPr marL="914400" lvl="1" indent="-342900" algn="l"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08610" algn="l">
              <a:spcBef>
                <a:spcPts val="400"/>
              </a:spcBef>
              <a:spcAft>
                <a:spcPts val="0"/>
              </a:spcAft>
              <a:buSzPts val="1260"/>
              <a:buChar char="◆"/>
              <a:defRPr/>
            </a:lvl3pPr>
            <a:lvl4pPr marL="1828800" lvl="3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4"/>
          <p:cNvSpPr txBox="1">
            <a:spLocks noGrp="1"/>
          </p:cNvSpPr>
          <p:nvPr>
            <p:ph type="body" idx="2"/>
          </p:nvPr>
        </p:nvSpPr>
        <p:spPr>
          <a:xfrm>
            <a:off x="6195484" y="1143000"/>
            <a:ext cx="5444067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>
            <a:lvl1pPr marL="457200" lvl="0" indent="-314325" algn="l">
              <a:spcBef>
                <a:spcPts val="180"/>
              </a:spcBef>
              <a:spcAft>
                <a:spcPts val="0"/>
              </a:spcAft>
              <a:buSzPts val="1350"/>
              <a:buChar char="●"/>
              <a:defRPr/>
            </a:lvl1pPr>
            <a:lvl2pPr marL="914400" lvl="1" indent="-342900" algn="l"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08610" algn="l">
              <a:spcBef>
                <a:spcPts val="400"/>
              </a:spcBef>
              <a:spcAft>
                <a:spcPts val="0"/>
              </a:spcAft>
              <a:buSzPts val="1260"/>
              <a:buChar char="◆"/>
              <a:defRPr/>
            </a:lvl3pPr>
            <a:lvl4pPr marL="1828800" lvl="3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6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3F568400-C0ED-49CD-ADCC-F425278D1EEF}" type="datetime1">
              <a:rPr lang="en-US" smtClean="0"/>
              <a:t>9/23/2024</a:t>
            </a:fld>
            <a:endParaRPr/>
          </a:p>
        </p:txBody>
      </p:sp>
      <p:sp>
        <p:nvSpPr>
          <p:cNvPr id="35" name="Google Shape;35;p6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Slides by Dr. Sifat Momen</a:t>
            </a:r>
            <a:endParaRPr/>
          </a:p>
        </p:txBody>
      </p:sp>
      <p:sp>
        <p:nvSpPr>
          <p:cNvPr id="36" name="Google Shape;36;p6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680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2 Content" type="txAndTwoObj">
  <p:cSld name="Title, Text, and 2 Conte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6"/>
          <p:cNvSpPr txBox="1">
            <a:spLocks noGrp="1"/>
          </p:cNvSpPr>
          <p:nvPr>
            <p:ph type="title"/>
          </p:nvPr>
        </p:nvSpPr>
        <p:spPr>
          <a:xfrm>
            <a:off x="508000" y="152400"/>
            <a:ext cx="11040533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>
            <a:lvl1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6"/>
          <p:cNvSpPr txBox="1">
            <a:spLocks noGrp="1"/>
          </p:cNvSpPr>
          <p:nvPr>
            <p:ph type="body" idx="1"/>
          </p:nvPr>
        </p:nvSpPr>
        <p:spPr>
          <a:xfrm>
            <a:off x="548217" y="1143000"/>
            <a:ext cx="5444067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>
            <a:lvl1pPr marL="457200" lvl="0" indent="-314325" algn="l">
              <a:spcBef>
                <a:spcPts val="180"/>
              </a:spcBef>
              <a:spcAft>
                <a:spcPts val="0"/>
              </a:spcAft>
              <a:buSzPts val="1350"/>
              <a:buChar char="●"/>
              <a:defRPr/>
            </a:lvl1pPr>
            <a:lvl2pPr marL="914400" lvl="1" indent="-342900" algn="l"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08610" algn="l">
              <a:spcBef>
                <a:spcPts val="400"/>
              </a:spcBef>
              <a:spcAft>
                <a:spcPts val="0"/>
              </a:spcAft>
              <a:buSzPts val="1260"/>
              <a:buChar char="◆"/>
              <a:defRPr/>
            </a:lvl3pPr>
            <a:lvl4pPr marL="1828800" lvl="3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6"/>
          <p:cNvSpPr txBox="1">
            <a:spLocks noGrp="1"/>
          </p:cNvSpPr>
          <p:nvPr>
            <p:ph type="body" idx="2"/>
          </p:nvPr>
        </p:nvSpPr>
        <p:spPr>
          <a:xfrm>
            <a:off x="6195484" y="1143000"/>
            <a:ext cx="5444067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>
            <a:lvl1pPr marL="457200" lvl="0" indent="-314325" algn="l">
              <a:spcBef>
                <a:spcPts val="180"/>
              </a:spcBef>
              <a:spcAft>
                <a:spcPts val="0"/>
              </a:spcAft>
              <a:buSzPts val="1350"/>
              <a:buChar char="●"/>
              <a:defRPr/>
            </a:lvl1pPr>
            <a:lvl2pPr marL="914400" lvl="1" indent="-342900" algn="l"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08610" algn="l">
              <a:spcBef>
                <a:spcPts val="400"/>
              </a:spcBef>
              <a:spcAft>
                <a:spcPts val="0"/>
              </a:spcAft>
              <a:buSzPts val="1260"/>
              <a:buChar char="◆"/>
              <a:defRPr/>
            </a:lvl3pPr>
            <a:lvl4pPr marL="1828800" lvl="3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66"/>
          <p:cNvSpPr txBox="1">
            <a:spLocks noGrp="1"/>
          </p:cNvSpPr>
          <p:nvPr>
            <p:ph type="body" idx="3"/>
          </p:nvPr>
        </p:nvSpPr>
        <p:spPr>
          <a:xfrm>
            <a:off x="6195484" y="3810000"/>
            <a:ext cx="5444067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>
            <a:lvl1pPr marL="457200" lvl="0" indent="-314325" algn="l">
              <a:spcBef>
                <a:spcPts val="180"/>
              </a:spcBef>
              <a:spcAft>
                <a:spcPts val="0"/>
              </a:spcAft>
              <a:buSzPts val="1350"/>
              <a:buChar char="●"/>
              <a:defRPr/>
            </a:lvl1pPr>
            <a:lvl2pPr marL="914400" lvl="1" indent="-342900" algn="l"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08610" algn="l">
              <a:spcBef>
                <a:spcPts val="400"/>
              </a:spcBef>
              <a:spcAft>
                <a:spcPts val="0"/>
              </a:spcAft>
              <a:buSzPts val="1260"/>
              <a:buChar char="◆"/>
              <a:defRPr/>
            </a:lvl3pPr>
            <a:lvl4pPr marL="1828800" lvl="3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C673F792-3456-412C-905D-C0B911FE7884}" type="datetime1">
              <a:rPr lang="en-US" smtClean="0"/>
              <a:t>9/23/2024</a:t>
            </a:fld>
            <a:endParaRPr/>
          </a:p>
        </p:txBody>
      </p:sp>
      <p:sp>
        <p:nvSpPr>
          <p:cNvPr id="50" name="Google Shape;50;p6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Slides by Dr. Sifat Momen</a:t>
            </a:r>
            <a:endParaRPr/>
          </a:p>
        </p:txBody>
      </p:sp>
      <p:sp>
        <p:nvSpPr>
          <p:cNvPr id="51" name="Google Shape;51;p6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9902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over Content" type="txOverObj">
  <p:cSld name="Title and Text over Conte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7"/>
          <p:cNvSpPr txBox="1">
            <a:spLocks noGrp="1"/>
          </p:cNvSpPr>
          <p:nvPr>
            <p:ph type="title"/>
          </p:nvPr>
        </p:nvSpPr>
        <p:spPr>
          <a:xfrm>
            <a:off x="508000" y="152400"/>
            <a:ext cx="11040533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>
            <a:lvl1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7"/>
          <p:cNvSpPr txBox="1">
            <a:spLocks noGrp="1"/>
          </p:cNvSpPr>
          <p:nvPr>
            <p:ph type="body" idx="1"/>
          </p:nvPr>
        </p:nvSpPr>
        <p:spPr>
          <a:xfrm>
            <a:off x="548218" y="1143000"/>
            <a:ext cx="11091333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>
            <a:lvl1pPr marL="457200" lvl="0" indent="-314325" algn="l">
              <a:spcBef>
                <a:spcPts val="180"/>
              </a:spcBef>
              <a:spcAft>
                <a:spcPts val="0"/>
              </a:spcAft>
              <a:buSzPts val="1350"/>
              <a:buChar char="●"/>
              <a:defRPr/>
            </a:lvl1pPr>
            <a:lvl2pPr marL="914400" lvl="1" indent="-342900" algn="l"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08610" algn="l">
              <a:spcBef>
                <a:spcPts val="400"/>
              </a:spcBef>
              <a:spcAft>
                <a:spcPts val="0"/>
              </a:spcAft>
              <a:buSzPts val="1260"/>
              <a:buChar char="◆"/>
              <a:defRPr/>
            </a:lvl3pPr>
            <a:lvl4pPr marL="1828800" lvl="3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67"/>
          <p:cNvSpPr txBox="1">
            <a:spLocks noGrp="1"/>
          </p:cNvSpPr>
          <p:nvPr>
            <p:ph type="body" idx="2"/>
          </p:nvPr>
        </p:nvSpPr>
        <p:spPr>
          <a:xfrm>
            <a:off x="548218" y="3810000"/>
            <a:ext cx="11091333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>
            <a:lvl1pPr marL="457200" lvl="0" indent="-314325" algn="l">
              <a:spcBef>
                <a:spcPts val="180"/>
              </a:spcBef>
              <a:spcAft>
                <a:spcPts val="0"/>
              </a:spcAft>
              <a:buSzPts val="1350"/>
              <a:buChar char="●"/>
              <a:defRPr/>
            </a:lvl1pPr>
            <a:lvl2pPr marL="914400" lvl="1" indent="-342900" algn="l"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08610" algn="l">
              <a:spcBef>
                <a:spcPts val="400"/>
              </a:spcBef>
              <a:spcAft>
                <a:spcPts val="0"/>
              </a:spcAft>
              <a:buSzPts val="1260"/>
              <a:buChar char="◆"/>
              <a:defRPr/>
            </a:lvl3pPr>
            <a:lvl4pPr marL="1828800" lvl="3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6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8A733A80-4DE9-4C7C-A87F-C7E66192EF05}" type="datetime1">
              <a:rPr lang="en-US" smtClean="0"/>
              <a:t>9/23/2024</a:t>
            </a:fld>
            <a:endParaRPr/>
          </a:p>
        </p:txBody>
      </p:sp>
      <p:sp>
        <p:nvSpPr>
          <p:cNvPr id="57" name="Google Shape;57;p6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Slides by Dr. Sifat Momen</a:t>
            </a:r>
            <a:endParaRPr/>
          </a:p>
        </p:txBody>
      </p:sp>
      <p:sp>
        <p:nvSpPr>
          <p:cNvPr id="58" name="Google Shape;58;p6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801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6C1F7-BDC4-4A08-8C3B-D997B30FBFE0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653BE-5C84-47C8-BD6C-C4E4BA1A3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407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F698D-7BB1-4A3D-BE83-E76D19E0738F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653BE-5C84-47C8-BD6C-C4E4BA1A3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43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FC95C-7255-4D35-9533-5425B05A3ECC}" type="datetime1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653BE-5C84-47C8-BD6C-C4E4BA1A3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234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BBA39-C9C6-40E2-AE7F-B27E7E3BFC9B}" type="datetime1">
              <a:rPr lang="en-US" smtClean="0"/>
              <a:t>9/23/2024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653BE-5C84-47C8-BD6C-C4E4BA1A3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09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4562-89A1-4DE8-96EF-DB52BF1003EF}" type="datetime1">
              <a:rPr lang="en-US" smtClean="0"/>
              <a:t>9/23/2024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653BE-5C84-47C8-BD6C-C4E4BA1A3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576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F4958-C35C-43F0-ADE1-1845742E5BA5}" type="datetime1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653BE-5C84-47C8-BD6C-C4E4BA1A3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35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02F3B-FEBE-4F27-8639-DC2B9F44D5DF}" type="datetime1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653BE-5C84-47C8-BD6C-C4E4BA1A3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130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9B31-9A0A-461A-A802-D8DF9DE20573}" type="datetime1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653BE-5C84-47C8-BD6C-C4E4BA1A3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1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D93B90-9735-4C82-9BFB-FC8CA2489D56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Slides by Dr. Sifat Momen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653BE-5C84-47C8-BD6C-C4E4BA1A3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81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png"/><Relationship Id="rId5" Type="http://schemas.openxmlformats.org/officeDocument/2006/relationships/oleObject" Target="../embeddings/Microsoft_Word_97_-_2003_Document2.doc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png"/><Relationship Id="rId5" Type="http://schemas.openxmlformats.org/officeDocument/2006/relationships/oleObject" Target="../embeddings/Microsoft_Word_97_-_2003_Document3.doc"/><Relationship Id="rId4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.png"/><Relationship Id="rId5" Type="http://schemas.openxmlformats.org/officeDocument/2006/relationships/oleObject" Target="../embeddings/Microsoft_Word_97_-_2003_Document4.doc"/><Relationship Id="rId4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7.png"/><Relationship Id="rId5" Type="http://schemas.openxmlformats.org/officeDocument/2006/relationships/oleObject" Target="../embeddings/Microsoft_Word_97_-_2003_Document5.doc"/><Relationship Id="rId4" Type="http://schemas.openxmlformats.org/officeDocument/2006/relationships/oleObject" Target="../embeddings/oleObject5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8.png"/><Relationship Id="rId5" Type="http://schemas.openxmlformats.org/officeDocument/2006/relationships/oleObject" Target="../embeddings/Microsoft_Word_97_-_2003_Document6.doc"/><Relationship Id="rId4" Type="http://schemas.openxmlformats.org/officeDocument/2006/relationships/oleObject" Target="../embeddings/oleObject6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9.png"/><Relationship Id="rId5" Type="http://schemas.openxmlformats.org/officeDocument/2006/relationships/oleObject" Target="../embeddings/Microsoft_Word_97_-_2003_Document7.doc"/><Relationship Id="rId4" Type="http://schemas.openxmlformats.org/officeDocument/2006/relationships/oleObject" Target="../embeddings/oleObject7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0.png"/><Relationship Id="rId5" Type="http://schemas.openxmlformats.org/officeDocument/2006/relationships/oleObject" Target="../embeddings/Microsoft_Word_97_-_2003_Document8.doc"/><Relationship Id="rId4" Type="http://schemas.openxmlformats.org/officeDocument/2006/relationships/oleObject" Target="../embeddings/oleObject8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1.png"/><Relationship Id="rId4" Type="http://schemas.openxmlformats.org/officeDocument/2006/relationships/oleObject" Target="../embeddings/oleObject9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0.png"/><Relationship Id="rId5" Type="http://schemas.openxmlformats.org/officeDocument/2006/relationships/oleObject" Target="../embeddings/Microsoft_Word_97_-_2003_Document9.doc"/><Relationship Id="rId4" Type="http://schemas.openxmlformats.org/officeDocument/2006/relationships/oleObject" Target="../embeddings/oleObject10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18.xml"/><Relationship Id="rId7" Type="http://schemas.openxmlformats.org/officeDocument/2006/relationships/oleObject" Target="../embeddings/Microsoft_Word_97_-_2003_Document10.doc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12.png"/><Relationship Id="rId4" Type="http://schemas.openxmlformats.org/officeDocument/2006/relationships/oleObject" Target="../embeddings/oleObject11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19.xml"/><Relationship Id="rId7" Type="http://schemas.openxmlformats.org/officeDocument/2006/relationships/oleObject" Target="../embeddings/Microsoft_Word_97_-_2003_Document11.doc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12.png"/><Relationship Id="rId4" Type="http://schemas.openxmlformats.org/officeDocument/2006/relationships/oleObject" Target="../embeddings/oleObject13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20.xml"/><Relationship Id="rId7" Type="http://schemas.openxmlformats.org/officeDocument/2006/relationships/oleObject" Target="../embeddings/Microsoft_Word_97_-_2003_Document12.doc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12.png"/><Relationship Id="rId4" Type="http://schemas.openxmlformats.org/officeDocument/2006/relationships/oleObject" Target="../embeddings/oleObject15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21.xml"/><Relationship Id="rId7" Type="http://schemas.openxmlformats.org/officeDocument/2006/relationships/oleObject" Target="../embeddings/Microsoft_Word_97_-_2003_Document13.doc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12.png"/><Relationship Id="rId4" Type="http://schemas.openxmlformats.org/officeDocument/2006/relationships/oleObject" Target="../embeddings/oleObject17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14.png"/><Relationship Id="rId4" Type="http://schemas.openxmlformats.org/officeDocument/2006/relationships/oleObject" Target="../embeddings/oleObject19.bin"/><Relationship Id="rId9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17.png"/><Relationship Id="rId4" Type="http://schemas.openxmlformats.org/officeDocument/2006/relationships/oleObject" Target="../embeddings/oleObject22.bin"/><Relationship Id="rId9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20.png"/><Relationship Id="rId4" Type="http://schemas.openxmlformats.org/officeDocument/2006/relationships/oleObject" Target="../embeddings/oleObject25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21.png"/><Relationship Id="rId5" Type="http://schemas.openxmlformats.org/officeDocument/2006/relationships/oleObject" Target="../embeddings/oleObject26.bin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23.png"/><Relationship Id="rId4" Type="http://schemas.openxmlformats.org/officeDocument/2006/relationships/oleObject" Target="../embeddings/oleObject27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Document15.doc"/><Relationship Id="rId13" Type="http://schemas.openxmlformats.org/officeDocument/2006/relationships/oleObject" Target="../embeddings/oleObject32.bin"/><Relationship Id="rId18" Type="http://schemas.openxmlformats.org/officeDocument/2006/relationships/image" Target="../media/image44.png"/><Relationship Id="rId3" Type="http://schemas.openxmlformats.org/officeDocument/2006/relationships/notesSlide" Target="../notesSlides/notesSlide32.xml"/><Relationship Id="rId7" Type="http://schemas.openxmlformats.org/officeDocument/2006/relationships/oleObject" Target="../embeddings/oleObject30.bin"/><Relationship Id="rId12" Type="http://schemas.openxmlformats.org/officeDocument/2006/relationships/image" Target="../media/image42.png"/><Relationship Id="rId17" Type="http://schemas.openxmlformats.org/officeDocument/2006/relationships/oleObject" Target="../embeddings/Microsoft_Word_97_-_2003_Document18.doc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3.bin"/><Relationship Id="rId1" Type="http://schemas.openxmlformats.org/officeDocument/2006/relationships/vmlDrawing" Target="../drawings/vmlDrawing20.vml"/><Relationship Id="rId6" Type="http://schemas.openxmlformats.org/officeDocument/2006/relationships/image" Target="../media/image40.png"/><Relationship Id="rId11" Type="http://schemas.openxmlformats.org/officeDocument/2006/relationships/oleObject" Target="../embeddings/Microsoft_Word_97_-_2003_Document16.doc"/><Relationship Id="rId5" Type="http://schemas.openxmlformats.org/officeDocument/2006/relationships/oleObject" Target="../embeddings/Microsoft_Word_97_-_2003_Document14.doc"/><Relationship Id="rId15" Type="http://schemas.openxmlformats.org/officeDocument/2006/relationships/image" Target="../media/image43.png"/><Relationship Id="rId10" Type="http://schemas.openxmlformats.org/officeDocument/2006/relationships/oleObject" Target="../embeddings/oleObject31.bin"/><Relationship Id="rId4" Type="http://schemas.openxmlformats.org/officeDocument/2006/relationships/oleObject" Target="../embeddings/oleObject29.bin"/><Relationship Id="rId9" Type="http://schemas.openxmlformats.org/officeDocument/2006/relationships/image" Target="../media/image41.png"/><Relationship Id="rId14" Type="http://schemas.openxmlformats.org/officeDocument/2006/relationships/oleObject" Target="../embeddings/Microsoft_Word_97_-_2003_Document17.doc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Document20.doc"/><Relationship Id="rId13" Type="http://schemas.openxmlformats.org/officeDocument/2006/relationships/oleObject" Target="../embeddings/oleObject37.bin"/><Relationship Id="rId3" Type="http://schemas.openxmlformats.org/officeDocument/2006/relationships/notesSlide" Target="../notesSlides/notesSlide34.xml"/><Relationship Id="rId7" Type="http://schemas.openxmlformats.org/officeDocument/2006/relationships/oleObject" Target="../embeddings/oleObject35.bin"/><Relationship Id="rId12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1.png"/><Relationship Id="rId1" Type="http://schemas.openxmlformats.org/officeDocument/2006/relationships/vmlDrawing" Target="../drawings/vmlDrawing21.vml"/><Relationship Id="rId6" Type="http://schemas.openxmlformats.org/officeDocument/2006/relationships/image" Target="../media/image47.png"/><Relationship Id="rId11" Type="http://schemas.openxmlformats.org/officeDocument/2006/relationships/oleObject" Target="../embeddings/Microsoft_Word_97_-_2003_Document21.doc"/><Relationship Id="rId5" Type="http://schemas.openxmlformats.org/officeDocument/2006/relationships/oleObject" Target="../embeddings/Microsoft_Word_97_-_2003_Document19.doc"/><Relationship Id="rId15" Type="http://schemas.openxmlformats.org/officeDocument/2006/relationships/image" Target="../media/image50.png"/><Relationship Id="rId10" Type="http://schemas.openxmlformats.org/officeDocument/2006/relationships/oleObject" Target="../embeddings/oleObject36.bin"/><Relationship Id="rId4" Type="http://schemas.openxmlformats.org/officeDocument/2006/relationships/oleObject" Target="../embeddings/oleObject34.bin"/><Relationship Id="rId9" Type="http://schemas.openxmlformats.org/officeDocument/2006/relationships/image" Target="../media/image48.png"/><Relationship Id="rId14" Type="http://schemas.openxmlformats.org/officeDocument/2006/relationships/oleObject" Target="../embeddings/Microsoft_Word_97_-_2003_Document22.doc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Document24.doc"/><Relationship Id="rId13" Type="http://schemas.openxmlformats.org/officeDocument/2006/relationships/image" Target="../media/image55.png"/><Relationship Id="rId3" Type="http://schemas.openxmlformats.org/officeDocument/2006/relationships/notesSlide" Target="../notesSlides/notesSlide35.xml"/><Relationship Id="rId7" Type="http://schemas.openxmlformats.org/officeDocument/2006/relationships/oleObject" Target="../embeddings/oleObject39.bin"/><Relationship Id="rId12" Type="http://schemas.openxmlformats.org/officeDocument/2006/relationships/image" Target="../media/image54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52.png"/><Relationship Id="rId11" Type="http://schemas.openxmlformats.org/officeDocument/2006/relationships/oleObject" Target="../embeddings/Microsoft_Word_97_-_2003_Document25.doc"/><Relationship Id="rId5" Type="http://schemas.openxmlformats.org/officeDocument/2006/relationships/oleObject" Target="../embeddings/Microsoft_Word_97_-_2003_Document23.doc"/><Relationship Id="rId10" Type="http://schemas.openxmlformats.org/officeDocument/2006/relationships/oleObject" Target="../embeddings/oleObject40.bin"/><Relationship Id="rId4" Type="http://schemas.openxmlformats.org/officeDocument/2006/relationships/oleObject" Target="../embeddings/oleObject38.bin"/><Relationship Id="rId9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Document27.doc"/><Relationship Id="rId3" Type="http://schemas.openxmlformats.org/officeDocument/2006/relationships/notesSlide" Target="../notesSlides/notesSlide37.xml"/><Relationship Id="rId7" Type="http://schemas.openxmlformats.org/officeDocument/2006/relationships/oleObject" Target="../embeddings/oleObject42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58.png"/><Relationship Id="rId5" Type="http://schemas.openxmlformats.org/officeDocument/2006/relationships/oleObject" Target="../embeddings/Microsoft_Word_97_-_2003_Document26.doc"/><Relationship Id="rId4" Type="http://schemas.openxmlformats.org/officeDocument/2006/relationships/oleObject" Target="../embeddings/oleObject41.bin"/><Relationship Id="rId9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Document29.doc"/><Relationship Id="rId3" Type="http://schemas.openxmlformats.org/officeDocument/2006/relationships/notesSlide" Target="../notesSlides/notesSlide38.xml"/><Relationship Id="rId7" Type="http://schemas.openxmlformats.org/officeDocument/2006/relationships/oleObject" Target="../embeddings/oleObject44.bin"/><Relationship Id="rId12" Type="http://schemas.openxmlformats.org/officeDocument/2006/relationships/image" Target="../media/image6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60.png"/><Relationship Id="rId11" Type="http://schemas.openxmlformats.org/officeDocument/2006/relationships/oleObject" Target="../embeddings/Microsoft_Word_97_-_2003_Document30.doc"/><Relationship Id="rId5" Type="http://schemas.openxmlformats.org/officeDocument/2006/relationships/oleObject" Target="../embeddings/Microsoft_Word_97_-_2003_Document28.doc"/><Relationship Id="rId10" Type="http://schemas.openxmlformats.org/officeDocument/2006/relationships/oleObject" Target="../embeddings/oleObject45.bin"/><Relationship Id="rId4" Type="http://schemas.openxmlformats.org/officeDocument/2006/relationships/oleObject" Target="../embeddings/oleObject43.bin"/><Relationship Id="rId9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63.png"/><Relationship Id="rId5" Type="http://schemas.openxmlformats.org/officeDocument/2006/relationships/oleObject" Target="../embeddings/Microsoft_Word_97_-_2003_Document31.doc"/><Relationship Id="rId4" Type="http://schemas.openxmlformats.org/officeDocument/2006/relationships/oleObject" Target="../embeddings/oleObject46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64.png"/><Relationship Id="rId5" Type="http://schemas.openxmlformats.org/officeDocument/2006/relationships/oleObject" Target="../embeddings/Microsoft_Word_97_-_2003_Document32.doc"/><Relationship Id="rId4" Type="http://schemas.openxmlformats.org/officeDocument/2006/relationships/oleObject" Target="../embeddings/oleObject47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64.png"/><Relationship Id="rId5" Type="http://schemas.openxmlformats.org/officeDocument/2006/relationships/oleObject" Target="../embeddings/Microsoft_Word_97_-_2003_Document33.doc"/><Relationship Id="rId4" Type="http://schemas.openxmlformats.org/officeDocument/2006/relationships/oleObject" Target="../embeddings/oleObject48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64.png"/><Relationship Id="rId5" Type="http://schemas.openxmlformats.org/officeDocument/2006/relationships/oleObject" Target="../embeddings/Microsoft_Word_97_-_2003_Document34.doc"/><Relationship Id="rId4" Type="http://schemas.openxmlformats.org/officeDocument/2006/relationships/oleObject" Target="../embeddings/oleObject49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64.png"/><Relationship Id="rId5" Type="http://schemas.openxmlformats.org/officeDocument/2006/relationships/oleObject" Target="../embeddings/Microsoft_Word_97_-_2003_Document35.doc"/><Relationship Id="rId4" Type="http://schemas.openxmlformats.org/officeDocument/2006/relationships/oleObject" Target="../embeddings/oleObject50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64.png"/><Relationship Id="rId5" Type="http://schemas.openxmlformats.org/officeDocument/2006/relationships/oleObject" Target="../embeddings/Microsoft_Word_97_-_2003_Document36.doc"/><Relationship Id="rId4" Type="http://schemas.openxmlformats.org/officeDocument/2006/relationships/oleObject" Target="../embeddings/oleObject51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Document38.doc"/><Relationship Id="rId13" Type="http://schemas.openxmlformats.org/officeDocument/2006/relationships/image" Target="../media/image67.png"/><Relationship Id="rId3" Type="http://schemas.openxmlformats.org/officeDocument/2006/relationships/notesSlide" Target="../notesSlides/notesSlide46.xml"/><Relationship Id="rId7" Type="http://schemas.openxmlformats.org/officeDocument/2006/relationships/oleObject" Target="../embeddings/oleObject53.bin"/><Relationship Id="rId12" Type="http://schemas.openxmlformats.org/officeDocument/2006/relationships/image" Target="../media/image54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52.png"/><Relationship Id="rId11" Type="http://schemas.openxmlformats.org/officeDocument/2006/relationships/oleObject" Target="../embeddings/Microsoft_Word_97_-_2003_Document39.doc"/><Relationship Id="rId5" Type="http://schemas.openxmlformats.org/officeDocument/2006/relationships/oleObject" Target="../embeddings/Microsoft_Word_97_-_2003_Document37.doc"/><Relationship Id="rId10" Type="http://schemas.openxmlformats.org/officeDocument/2006/relationships/oleObject" Target="../embeddings/oleObject54.bin"/><Relationship Id="rId4" Type="http://schemas.openxmlformats.org/officeDocument/2006/relationships/oleObject" Target="../embeddings/oleObject52.bin"/><Relationship Id="rId9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21.png"/><Relationship Id="rId4" Type="http://schemas.openxmlformats.org/officeDocument/2006/relationships/oleObject" Target="../embeddings/oleObject55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7.bin"/><Relationship Id="rId13" Type="http://schemas.openxmlformats.org/officeDocument/2006/relationships/image" Target="../media/image62.png"/><Relationship Id="rId3" Type="http://schemas.openxmlformats.org/officeDocument/2006/relationships/notesSlide" Target="../notesSlides/notesSlide50.xml"/><Relationship Id="rId7" Type="http://schemas.openxmlformats.org/officeDocument/2006/relationships/image" Target="../media/image60.png"/><Relationship Id="rId12" Type="http://schemas.openxmlformats.org/officeDocument/2006/relationships/oleObject" Target="../embeddings/Microsoft_Word_97_-_2003_Document42.doc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Microsoft_Word_97_-_2003_Document40.doc"/><Relationship Id="rId11" Type="http://schemas.openxmlformats.org/officeDocument/2006/relationships/oleObject" Target="../embeddings/oleObject58.bin"/><Relationship Id="rId5" Type="http://schemas.openxmlformats.org/officeDocument/2006/relationships/oleObject" Target="../embeddings/oleObject56.bin"/><Relationship Id="rId10" Type="http://schemas.openxmlformats.org/officeDocument/2006/relationships/image" Target="../media/image61.png"/><Relationship Id="rId4" Type="http://schemas.openxmlformats.org/officeDocument/2006/relationships/image" Target="../media/image72.png"/><Relationship Id="rId9" Type="http://schemas.openxmlformats.org/officeDocument/2006/relationships/oleObject" Target="../embeddings/Microsoft_Word_97_-_2003_Document41.doc"/><Relationship Id="rId14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5" Type="http://schemas.openxmlformats.org/officeDocument/2006/relationships/oleObject" Target="../embeddings/Microsoft_Word_97_-_2003_Document1.doc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55128" y="1122363"/>
            <a:ext cx="6412871" cy="2387600"/>
          </a:xfrm>
        </p:spPr>
        <p:txBody>
          <a:bodyPr>
            <a:normAutofit/>
          </a:bodyPr>
          <a:lstStyle/>
          <a:p>
            <a:r>
              <a:rPr lang="en-US" dirty="0" smtClean="0"/>
              <a:t>Decision Tree Classifier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7136" y="3602038"/>
            <a:ext cx="4040863" cy="1655762"/>
          </a:xfrm>
        </p:spPr>
        <p:txBody>
          <a:bodyPr/>
          <a:lstStyle/>
          <a:p>
            <a:pPr algn="r"/>
            <a:r>
              <a:rPr lang="en-US" dirty="0" smtClean="0"/>
              <a:t>- Dr. </a:t>
            </a:r>
            <a:r>
              <a:rPr lang="en-US" dirty="0" err="1" smtClean="0"/>
              <a:t>Sifat</a:t>
            </a:r>
            <a:r>
              <a:rPr lang="en-US" dirty="0" smtClean="0"/>
              <a:t> </a:t>
            </a:r>
            <a:r>
              <a:rPr lang="en-US" dirty="0" err="1" smtClean="0"/>
              <a:t>Momen</a:t>
            </a:r>
            <a:r>
              <a:rPr lang="en-US" dirty="0" smtClean="0"/>
              <a:t> (SfM1)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2139" y="355253"/>
            <a:ext cx="25711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0" b="1" dirty="0" smtClean="0"/>
              <a:t>6</a:t>
            </a:r>
            <a:endParaRPr lang="en-US" sz="18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39" y="4251960"/>
            <a:ext cx="4433547" cy="247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1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"/>
          <p:cNvSpPr txBox="1">
            <a:spLocks noGrp="1"/>
          </p:cNvSpPr>
          <p:nvPr>
            <p:ph type="title"/>
          </p:nvPr>
        </p:nvSpPr>
        <p:spPr>
          <a:xfrm>
            <a:off x="1905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b" anchorCtr="0">
            <a:noAutofit/>
          </a:bodyPr>
          <a:lstStyle/>
          <a:p>
            <a:pPr>
              <a:lnSpc>
                <a:spcPct val="112500"/>
              </a:lnSpc>
              <a:spcBef>
                <a:spcPts val="0"/>
              </a:spcBef>
            </a:pPr>
            <a:r>
              <a:rPr lang="en-US"/>
              <a:t>Apply Model to Test Data</a:t>
            </a:r>
            <a:endParaRPr/>
          </a:p>
        </p:txBody>
      </p:sp>
      <p:cxnSp>
        <p:nvCxnSpPr>
          <p:cNvPr id="193" name="Google Shape;193;p7"/>
          <p:cNvCxnSpPr/>
          <p:nvPr/>
        </p:nvCxnSpPr>
        <p:spPr>
          <a:xfrm>
            <a:off x="4422775" y="4551363"/>
            <a:ext cx="266700" cy="646112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4" name="Google Shape;194;p7"/>
          <p:cNvCxnSpPr/>
          <p:nvPr/>
        </p:nvCxnSpPr>
        <p:spPr>
          <a:xfrm flipH="1">
            <a:off x="3182938" y="4551363"/>
            <a:ext cx="355600" cy="646112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5" name="Google Shape;195;p7"/>
          <p:cNvCxnSpPr/>
          <p:nvPr/>
        </p:nvCxnSpPr>
        <p:spPr>
          <a:xfrm flipH="1">
            <a:off x="3890963" y="3576639"/>
            <a:ext cx="442912" cy="649287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6" name="Google Shape;196;p7"/>
          <p:cNvCxnSpPr/>
          <p:nvPr/>
        </p:nvCxnSpPr>
        <p:spPr>
          <a:xfrm>
            <a:off x="5219701" y="3576639"/>
            <a:ext cx="531813" cy="649287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7" name="Google Shape;197;p7"/>
          <p:cNvCxnSpPr/>
          <p:nvPr/>
        </p:nvCxnSpPr>
        <p:spPr>
          <a:xfrm>
            <a:off x="4068763" y="2686051"/>
            <a:ext cx="620712" cy="568325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8" name="Google Shape;198;p7"/>
          <p:cNvCxnSpPr/>
          <p:nvPr/>
        </p:nvCxnSpPr>
        <p:spPr>
          <a:xfrm flipH="1">
            <a:off x="2563814" y="2686051"/>
            <a:ext cx="619125" cy="568325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9" name="Google Shape;199;p7"/>
          <p:cNvSpPr txBox="1"/>
          <p:nvPr/>
        </p:nvSpPr>
        <p:spPr>
          <a:xfrm>
            <a:off x="3130551" y="2362201"/>
            <a:ext cx="1027113" cy="593725"/>
          </a:xfrm>
          <a:prstGeom prst="rect">
            <a:avLst/>
          </a:prstGeom>
          <a:solidFill>
            <a:srgbClr val="FFFF00"/>
          </a:solidFill>
          <a:ln w="12700" cap="flat" cmpd="sng">
            <a:solidFill>
              <a:srgbClr val="0000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chemeClr val="accent2"/>
              </a:buClr>
              <a:buSzPts val="1200"/>
            </a:pPr>
            <a:r>
              <a:rPr lang="en-US" sz="1600" b="1">
                <a:solidFill>
                  <a:srgbClr val="2D1993"/>
                </a:solidFill>
                <a:latin typeface="Arial"/>
                <a:ea typeface="Arial"/>
                <a:cs typeface="Arial"/>
                <a:sym typeface="Arial"/>
              </a:rPr>
              <a:t>Home Owner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7"/>
          <p:cNvSpPr txBox="1"/>
          <p:nvPr/>
        </p:nvSpPr>
        <p:spPr>
          <a:xfrm>
            <a:off x="4244976" y="3254376"/>
            <a:ext cx="1025525" cy="347663"/>
          </a:xfrm>
          <a:prstGeom prst="rect">
            <a:avLst/>
          </a:prstGeom>
          <a:solidFill>
            <a:srgbClr val="FFFF00"/>
          </a:solidFill>
          <a:ln w="12700" cap="flat" cmpd="sng">
            <a:solidFill>
              <a:srgbClr val="0000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ctr">
              <a:buClr>
                <a:schemeClr val="accent2"/>
              </a:buClr>
              <a:buSzPts val="1200"/>
            </a:pPr>
            <a:r>
              <a:rPr lang="en-US" sz="1600" b="1">
                <a:solidFill>
                  <a:srgbClr val="2D1993"/>
                </a:solidFill>
                <a:latin typeface="Arial"/>
                <a:ea typeface="Arial"/>
                <a:cs typeface="Arial"/>
                <a:sym typeface="Arial"/>
              </a:rPr>
              <a:t>MarSt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7"/>
          <p:cNvSpPr txBox="1"/>
          <p:nvPr/>
        </p:nvSpPr>
        <p:spPr>
          <a:xfrm>
            <a:off x="3449639" y="4225925"/>
            <a:ext cx="1062037" cy="349250"/>
          </a:xfrm>
          <a:prstGeom prst="rect">
            <a:avLst/>
          </a:prstGeom>
          <a:solidFill>
            <a:srgbClr val="FFFF00"/>
          </a:solidFill>
          <a:ln w="12700" cap="flat" cmpd="sng">
            <a:solidFill>
              <a:srgbClr val="0000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ctr">
              <a:buClr>
                <a:schemeClr val="accent2"/>
              </a:buClr>
              <a:buSzPts val="1200"/>
            </a:pPr>
            <a:r>
              <a:rPr lang="en-US" sz="1600" b="1">
                <a:solidFill>
                  <a:srgbClr val="2D1993"/>
                </a:solidFill>
                <a:latin typeface="Arial"/>
                <a:ea typeface="Arial"/>
                <a:cs typeface="Arial"/>
                <a:sym typeface="Arial"/>
              </a:rPr>
              <a:t>Income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7"/>
          <p:cNvSpPr/>
          <p:nvPr/>
        </p:nvSpPr>
        <p:spPr>
          <a:xfrm>
            <a:off x="4465639" y="5194301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7"/>
          <p:cNvSpPr txBox="1"/>
          <p:nvPr/>
        </p:nvSpPr>
        <p:spPr>
          <a:xfrm>
            <a:off x="4383089" y="5194300"/>
            <a:ext cx="750887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ctr">
              <a:buClr>
                <a:schemeClr val="accent2"/>
              </a:buClr>
              <a:buSzPts val="1200"/>
            </a:pPr>
            <a:r>
              <a:rPr lang="en-US" sz="16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7"/>
          <p:cNvSpPr/>
          <p:nvPr/>
        </p:nvSpPr>
        <p:spPr>
          <a:xfrm>
            <a:off x="2828925" y="5214939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7"/>
          <p:cNvSpPr txBox="1"/>
          <p:nvPr/>
        </p:nvSpPr>
        <p:spPr>
          <a:xfrm>
            <a:off x="2959100" y="5197475"/>
            <a:ext cx="48895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ctr">
              <a:buClr>
                <a:schemeClr val="accent2"/>
              </a:buClr>
              <a:buSzPts val="1200"/>
            </a:pPr>
            <a:r>
              <a:rPr lang="en-US" sz="16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7"/>
          <p:cNvSpPr/>
          <p:nvPr/>
        </p:nvSpPr>
        <p:spPr>
          <a:xfrm>
            <a:off x="2209801" y="3271839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7"/>
          <p:cNvSpPr txBox="1"/>
          <p:nvPr/>
        </p:nvSpPr>
        <p:spPr>
          <a:xfrm>
            <a:off x="2338388" y="3254375"/>
            <a:ext cx="48895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ctr">
              <a:buClr>
                <a:schemeClr val="accent2"/>
              </a:buClr>
              <a:buSzPts val="1200"/>
            </a:pPr>
            <a:r>
              <a:rPr lang="en-US" sz="16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sz="1600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7"/>
          <p:cNvSpPr/>
          <p:nvPr/>
        </p:nvSpPr>
        <p:spPr>
          <a:xfrm>
            <a:off x="5384801" y="4259264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7"/>
          <p:cNvSpPr txBox="1"/>
          <p:nvPr/>
        </p:nvSpPr>
        <p:spPr>
          <a:xfrm>
            <a:off x="5492750" y="4259263"/>
            <a:ext cx="490538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ctr">
              <a:buClr>
                <a:schemeClr val="accent2"/>
              </a:buClr>
              <a:buSzPts val="1200"/>
            </a:pPr>
            <a:r>
              <a:rPr lang="en-US" sz="16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7"/>
          <p:cNvSpPr txBox="1"/>
          <p:nvPr/>
        </p:nvSpPr>
        <p:spPr>
          <a:xfrm>
            <a:off x="2384425" y="2686050"/>
            <a:ext cx="53340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Clr>
                <a:schemeClr val="accent2"/>
              </a:buClr>
              <a:buSzPts val="1200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7"/>
          <p:cNvSpPr txBox="1"/>
          <p:nvPr/>
        </p:nvSpPr>
        <p:spPr>
          <a:xfrm>
            <a:off x="4421188" y="2686050"/>
            <a:ext cx="442912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Clr>
                <a:schemeClr val="accent2"/>
              </a:buClr>
              <a:buSzPts val="1200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7"/>
          <p:cNvSpPr txBox="1"/>
          <p:nvPr/>
        </p:nvSpPr>
        <p:spPr>
          <a:xfrm>
            <a:off x="5546726" y="3624263"/>
            <a:ext cx="930275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Clr>
                <a:schemeClr val="accent2"/>
              </a:buClr>
              <a:buSzPts val="1200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Married</a:t>
            </a:r>
            <a:r>
              <a:rPr lang="en-US"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13" name="Google Shape;213;p7"/>
          <p:cNvSpPr txBox="1"/>
          <p:nvPr/>
        </p:nvSpPr>
        <p:spPr>
          <a:xfrm>
            <a:off x="3186114" y="3659188"/>
            <a:ext cx="1660525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Clr>
                <a:schemeClr val="accent2"/>
              </a:buClr>
              <a:buSzPts val="1200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Single, Divorced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7"/>
          <p:cNvSpPr txBox="1"/>
          <p:nvPr/>
        </p:nvSpPr>
        <p:spPr>
          <a:xfrm>
            <a:off x="2679701" y="4630738"/>
            <a:ext cx="720725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Clr>
                <a:schemeClr val="accent2"/>
              </a:buClr>
              <a:buSzPts val="1200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80K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7"/>
          <p:cNvSpPr txBox="1"/>
          <p:nvPr/>
        </p:nvSpPr>
        <p:spPr>
          <a:xfrm>
            <a:off x="4625976" y="4630738"/>
            <a:ext cx="720725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Clr>
                <a:schemeClr val="accent2"/>
              </a:buClr>
              <a:buSzPts val="1200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80K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16" name="Google Shape;216;p7"/>
          <p:cNvGraphicFramePr/>
          <p:nvPr/>
        </p:nvGraphicFramePr>
        <p:xfrm>
          <a:off x="6481763" y="1604963"/>
          <a:ext cx="3586162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r:id="rId5" imgW="3586162" imgH="1096962" progId="Word.Document.8">
                  <p:embed/>
                </p:oleObj>
              </mc:Choice>
              <mc:Fallback>
                <p:oleObj r:id="rId5" imgW="3586162" imgH="1096962" progId="Word.Document.8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6481763" y="1604963"/>
                        <a:ext cx="3586162" cy="1096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7" name="Google Shape;217;p7"/>
          <p:cNvSpPr txBox="1"/>
          <p:nvPr/>
        </p:nvSpPr>
        <p:spPr>
          <a:xfrm>
            <a:off x="6324600" y="1143000"/>
            <a:ext cx="160020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ctr">
              <a:lnSpc>
                <a:spcPct val="80000"/>
              </a:lnSpc>
              <a:buClr>
                <a:schemeClr val="accent2"/>
              </a:buClr>
              <a:buSzPts val="1500"/>
            </a:pPr>
            <a:r>
              <a:rPr lang="en-US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Test Data</a:t>
            </a:r>
            <a:endParaRPr sz="20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7"/>
          <p:cNvSpPr txBox="1"/>
          <p:nvPr/>
        </p:nvSpPr>
        <p:spPr>
          <a:xfrm>
            <a:off x="2514600" y="1447800"/>
            <a:ext cx="342900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>
              <a:lnSpc>
                <a:spcPct val="80000"/>
              </a:lnSpc>
              <a:buClr>
                <a:schemeClr val="accent2"/>
              </a:buClr>
              <a:buSzPts val="1500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 from the root of tree.</a:t>
            </a:r>
            <a:endParaRPr/>
          </a:p>
        </p:txBody>
      </p:sp>
      <p:cxnSp>
        <p:nvCxnSpPr>
          <p:cNvPr id="219" name="Google Shape;219;p7"/>
          <p:cNvCxnSpPr/>
          <p:nvPr/>
        </p:nvCxnSpPr>
        <p:spPr>
          <a:xfrm>
            <a:off x="3657600" y="1828800"/>
            <a:ext cx="0" cy="457200"/>
          </a:xfrm>
          <a:prstGeom prst="straightConnector1">
            <a:avLst/>
          </a:prstGeom>
          <a:noFill/>
          <a:ln w="15875" cap="flat" cmpd="sng">
            <a:solidFill>
              <a:srgbClr val="FF000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20" name="Google Shape;220;p7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10</a:t>
            </a:fld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73BFD-4A6B-4E76-9B35-F0B7C07517D0}" type="datetime1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2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8"/>
          <p:cNvSpPr txBox="1">
            <a:spLocks noGrp="1"/>
          </p:cNvSpPr>
          <p:nvPr>
            <p:ph type="title"/>
          </p:nvPr>
        </p:nvSpPr>
        <p:spPr>
          <a:xfrm>
            <a:off x="1905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b" anchorCtr="0">
            <a:noAutofit/>
          </a:bodyPr>
          <a:lstStyle/>
          <a:p>
            <a:pPr>
              <a:lnSpc>
                <a:spcPct val="112500"/>
              </a:lnSpc>
              <a:spcBef>
                <a:spcPts val="0"/>
              </a:spcBef>
            </a:pPr>
            <a:r>
              <a:rPr lang="en-US"/>
              <a:t>Apply Model to Test Data</a:t>
            </a:r>
            <a:endParaRPr/>
          </a:p>
        </p:txBody>
      </p:sp>
      <p:cxnSp>
        <p:nvCxnSpPr>
          <p:cNvPr id="226" name="Google Shape;226;p8"/>
          <p:cNvCxnSpPr/>
          <p:nvPr/>
        </p:nvCxnSpPr>
        <p:spPr>
          <a:xfrm>
            <a:off x="4422775" y="4551363"/>
            <a:ext cx="266700" cy="646112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7" name="Google Shape;227;p8"/>
          <p:cNvCxnSpPr/>
          <p:nvPr/>
        </p:nvCxnSpPr>
        <p:spPr>
          <a:xfrm flipH="1">
            <a:off x="3182938" y="4551363"/>
            <a:ext cx="355600" cy="646112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8" name="Google Shape;228;p8"/>
          <p:cNvCxnSpPr/>
          <p:nvPr/>
        </p:nvCxnSpPr>
        <p:spPr>
          <a:xfrm flipH="1">
            <a:off x="3890963" y="3576639"/>
            <a:ext cx="442912" cy="649287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" name="Google Shape;229;p8"/>
          <p:cNvCxnSpPr/>
          <p:nvPr/>
        </p:nvCxnSpPr>
        <p:spPr>
          <a:xfrm>
            <a:off x="5219701" y="3576639"/>
            <a:ext cx="531813" cy="649287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" name="Google Shape;230;p8"/>
          <p:cNvCxnSpPr/>
          <p:nvPr/>
        </p:nvCxnSpPr>
        <p:spPr>
          <a:xfrm>
            <a:off x="4068763" y="2686051"/>
            <a:ext cx="620712" cy="568325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" name="Google Shape;231;p8"/>
          <p:cNvCxnSpPr/>
          <p:nvPr/>
        </p:nvCxnSpPr>
        <p:spPr>
          <a:xfrm flipH="1">
            <a:off x="2563814" y="2686051"/>
            <a:ext cx="619125" cy="568325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2" name="Google Shape;232;p8"/>
          <p:cNvSpPr txBox="1"/>
          <p:nvPr/>
        </p:nvSpPr>
        <p:spPr>
          <a:xfrm>
            <a:off x="4244976" y="3254376"/>
            <a:ext cx="1025525" cy="347663"/>
          </a:xfrm>
          <a:prstGeom prst="rect">
            <a:avLst/>
          </a:prstGeom>
          <a:solidFill>
            <a:srgbClr val="FFFF00"/>
          </a:solidFill>
          <a:ln w="12700" cap="flat" cmpd="sng">
            <a:solidFill>
              <a:srgbClr val="0000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ctr">
              <a:buClr>
                <a:schemeClr val="accent2"/>
              </a:buClr>
              <a:buSzPts val="1200"/>
            </a:pPr>
            <a:r>
              <a:rPr lang="en-US" sz="1600" b="1">
                <a:solidFill>
                  <a:srgbClr val="2D1993"/>
                </a:solidFill>
                <a:latin typeface="Arial"/>
                <a:ea typeface="Arial"/>
                <a:cs typeface="Arial"/>
                <a:sym typeface="Arial"/>
              </a:rPr>
              <a:t>MarSt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8"/>
          <p:cNvSpPr txBox="1"/>
          <p:nvPr/>
        </p:nvSpPr>
        <p:spPr>
          <a:xfrm>
            <a:off x="3449639" y="4225925"/>
            <a:ext cx="1062037" cy="349250"/>
          </a:xfrm>
          <a:prstGeom prst="rect">
            <a:avLst/>
          </a:prstGeom>
          <a:solidFill>
            <a:srgbClr val="FFFF00"/>
          </a:solidFill>
          <a:ln w="12700" cap="flat" cmpd="sng">
            <a:solidFill>
              <a:srgbClr val="0000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ctr">
              <a:buClr>
                <a:schemeClr val="accent2"/>
              </a:buClr>
              <a:buSzPts val="1200"/>
            </a:pPr>
            <a:r>
              <a:rPr lang="en-US" sz="1600" b="1">
                <a:solidFill>
                  <a:srgbClr val="2D1993"/>
                </a:solidFill>
                <a:latin typeface="Arial"/>
                <a:ea typeface="Arial"/>
                <a:cs typeface="Arial"/>
                <a:sym typeface="Arial"/>
              </a:rPr>
              <a:t>Income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8"/>
          <p:cNvSpPr/>
          <p:nvPr/>
        </p:nvSpPr>
        <p:spPr>
          <a:xfrm>
            <a:off x="4465639" y="5194301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8"/>
          <p:cNvSpPr txBox="1"/>
          <p:nvPr/>
        </p:nvSpPr>
        <p:spPr>
          <a:xfrm>
            <a:off x="4383089" y="5194300"/>
            <a:ext cx="750887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ctr">
              <a:buClr>
                <a:schemeClr val="accent2"/>
              </a:buClr>
              <a:buSzPts val="1200"/>
            </a:pPr>
            <a:r>
              <a:rPr lang="en-US" sz="16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8"/>
          <p:cNvSpPr/>
          <p:nvPr/>
        </p:nvSpPr>
        <p:spPr>
          <a:xfrm>
            <a:off x="2828925" y="5214939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8"/>
          <p:cNvSpPr txBox="1"/>
          <p:nvPr/>
        </p:nvSpPr>
        <p:spPr>
          <a:xfrm>
            <a:off x="2959100" y="5197475"/>
            <a:ext cx="48895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ctr">
              <a:buClr>
                <a:schemeClr val="accent2"/>
              </a:buClr>
              <a:buSzPts val="1200"/>
            </a:pPr>
            <a:r>
              <a:rPr lang="en-US" sz="16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8"/>
          <p:cNvSpPr/>
          <p:nvPr/>
        </p:nvSpPr>
        <p:spPr>
          <a:xfrm>
            <a:off x="2209801" y="3271839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8"/>
          <p:cNvSpPr txBox="1"/>
          <p:nvPr/>
        </p:nvSpPr>
        <p:spPr>
          <a:xfrm>
            <a:off x="2338388" y="3254375"/>
            <a:ext cx="48895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ctr">
              <a:buClr>
                <a:schemeClr val="accent2"/>
              </a:buClr>
              <a:buSzPts val="1200"/>
            </a:pPr>
            <a:r>
              <a:rPr lang="en-US" sz="16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sz="1600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8"/>
          <p:cNvSpPr/>
          <p:nvPr/>
        </p:nvSpPr>
        <p:spPr>
          <a:xfrm>
            <a:off x="5384801" y="4259264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8"/>
          <p:cNvSpPr txBox="1"/>
          <p:nvPr/>
        </p:nvSpPr>
        <p:spPr>
          <a:xfrm>
            <a:off x="5492750" y="4259263"/>
            <a:ext cx="490538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ctr">
              <a:buClr>
                <a:schemeClr val="accent2"/>
              </a:buClr>
              <a:buSzPts val="1200"/>
            </a:pPr>
            <a:r>
              <a:rPr lang="en-US" sz="16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8"/>
          <p:cNvSpPr txBox="1"/>
          <p:nvPr/>
        </p:nvSpPr>
        <p:spPr>
          <a:xfrm>
            <a:off x="2384425" y="2686050"/>
            <a:ext cx="53340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Clr>
                <a:schemeClr val="accent2"/>
              </a:buClr>
              <a:buSzPts val="1200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8"/>
          <p:cNvSpPr txBox="1"/>
          <p:nvPr/>
        </p:nvSpPr>
        <p:spPr>
          <a:xfrm>
            <a:off x="4421188" y="2686050"/>
            <a:ext cx="442912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Clr>
                <a:schemeClr val="accent2"/>
              </a:buClr>
              <a:buSzPts val="1200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8"/>
          <p:cNvSpPr txBox="1"/>
          <p:nvPr/>
        </p:nvSpPr>
        <p:spPr>
          <a:xfrm>
            <a:off x="5546726" y="3624263"/>
            <a:ext cx="930275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Clr>
                <a:schemeClr val="accent2"/>
              </a:buClr>
              <a:buSzPts val="1200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Married</a:t>
            </a:r>
            <a:r>
              <a:rPr lang="en-US"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45" name="Google Shape;245;p8"/>
          <p:cNvSpPr txBox="1"/>
          <p:nvPr/>
        </p:nvSpPr>
        <p:spPr>
          <a:xfrm>
            <a:off x="3186114" y="3659188"/>
            <a:ext cx="1660525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Clr>
                <a:schemeClr val="accent2"/>
              </a:buClr>
              <a:buSzPts val="1200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Single, Divorced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8"/>
          <p:cNvSpPr txBox="1"/>
          <p:nvPr/>
        </p:nvSpPr>
        <p:spPr>
          <a:xfrm>
            <a:off x="2679701" y="4630738"/>
            <a:ext cx="720725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Clr>
                <a:schemeClr val="accent2"/>
              </a:buClr>
              <a:buSzPts val="1200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80K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8"/>
          <p:cNvSpPr txBox="1"/>
          <p:nvPr/>
        </p:nvSpPr>
        <p:spPr>
          <a:xfrm>
            <a:off x="4625976" y="4630738"/>
            <a:ext cx="720725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Clr>
                <a:schemeClr val="accent2"/>
              </a:buClr>
              <a:buSzPts val="1200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80K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8" name="Google Shape;248;p8"/>
          <p:cNvGraphicFramePr/>
          <p:nvPr/>
        </p:nvGraphicFramePr>
        <p:xfrm>
          <a:off x="6511925" y="1604963"/>
          <a:ext cx="3678238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r:id="rId5" imgW="3678238" imgH="1096962" progId="Word.Document.8">
                  <p:embed/>
                </p:oleObj>
              </mc:Choice>
              <mc:Fallback>
                <p:oleObj r:id="rId5" imgW="3678238" imgH="1096962" progId="Word.Document.8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6511925" y="1604963"/>
                        <a:ext cx="3678238" cy="1096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9" name="Google Shape;249;p8"/>
          <p:cNvSpPr txBox="1"/>
          <p:nvPr/>
        </p:nvSpPr>
        <p:spPr>
          <a:xfrm>
            <a:off x="6324600" y="1143000"/>
            <a:ext cx="160020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ctr">
              <a:lnSpc>
                <a:spcPct val="80000"/>
              </a:lnSpc>
              <a:buClr>
                <a:schemeClr val="accent2"/>
              </a:buClr>
              <a:buSzPts val="1500"/>
            </a:pPr>
            <a:r>
              <a:rPr lang="en-US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Test Data</a:t>
            </a:r>
            <a:endParaRPr sz="20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0" name="Google Shape;250;p8"/>
          <p:cNvCxnSpPr/>
          <p:nvPr/>
        </p:nvCxnSpPr>
        <p:spPr>
          <a:xfrm flipH="1">
            <a:off x="4191000" y="1828800"/>
            <a:ext cx="2362200" cy="685800"/>
          </a:xfrm>
          <a:prstGeom prst="straightConnector1">
            <a:avLst/>
          </a:prstGeom>
          <a:noFill/>
          <a:ln w="15875" cap="flat" cmpd="sng">
            <a:solidFill>
              <a:srgbClr val="FF0000"/>
            </a:solidFill>
            <a:prstDash val="dash"/>
            <a:round/>
            <a:headEnd type="triangle" w="med" len="med"/>
            <a:tailEnd type="none" w="med" len="med"/>
          </a:ln>
        </p:spPr>
      </p:cxnSp>
      <p:sp>
        <p:nvSpPr>
          <p:cNvPr id="251" name="Google Shape;251;p8"/>
          <p:cNvSpPr txBox="1"/>
          <p:nvPr/>
        </p:nvSpPr>
        <p:spPr>
          <a:xfrm>
            <a:off x="3130551" y="2362201"/>
            <a:ext cx="1027113" cy="593725"/>
          </a:xfrm>
          <a:prstGeom prst="rect">
            <a:avLst/>
          </a:prstGeom>
          <a:solidFill>
            <a:srgbClr val="FFFF00"/>
          </a:solidFill>
          <a:ln w="12700" cap="flat" cmpd="sng">
            <a:solidFill>
              <a:srgbClr val="0000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chemeClr val="accent2"/>
              </a:buClr>
              <a:buSzPts val="1200"/>
            </a:pPr>
            <a:r>
              <a:rPr lang="en-US" sz="1600" b="1">
                <a:solidFill>
                  <a:srgbClr val="2D1993"/>
                </a:solidFill>
                <a:latin typeface="Arial"/>
                <a:ea typeface="Arial"/>
                <a:cs typeface="Arial"/>
                <a:sym typeface="Arial"/>
              </a:rPr>
              <a:t>Home Owner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8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11</a:t>
            </a:fld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F4AB8-D4D3-4088-BE11-AA0A7194198D}" type="datetime1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3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9"/>
          <p:cNvSpPr txBox="1">
            <a:spLocks noGrp="1"/>
          </p:cNvSpPr>
          <p:nvPr>
            <p:ph type="title"/>
          </p:nvPr>
        </p:nvSpPr>
        <p:spPr>
          <a:xfrm>
            <a:off x="1905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b" anchorCtr="0">
            <a:noAutofit/>
          </a:bodyPr>
          <a:lstStyle/>
          <a:p>
            <a:pPr>
              <a:lnSpc>
                <a:spcPct val="112500"/>
              </a:lnSpc>
              <a:spcBef>
                <a:spcPts val="0"/>
              </a:spcBef>
            </a:pPr>
            <a:r>
              <a:rPr lang="en-US"/>
              <a:t>Apply Model to Test Data</a:t>
            </a:r>
            <a:endParaRPr/>
          </a:p>
        </p:txBody>
      </p:sp>
      <p:cxnSp>
        <p:nvCxnSpPr>
          <p:cNvPr id="258" name="Google Shape;258;p9"/>
          <p:cNvCxnSpPr/>
          <p:nvPr/>
        </p:nvCxnSpPr>
        <p:spPr>
          <a:xfrm>
            <a:off x="4422775" y="4551363"/>
            <a:ext cx="266700" cy="646112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9" name="Google Shape;259;p9"/>
          <p:cNvCxnSpPr/>
          <p:nvPr/>
        </p:nvCxnSpPr>
        <p:spPr>
          <a:xfrm flipH="1">
            <a:off x="3182938" y="4551363"/>
            <a:ext cx="355600" cy="646112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0" name="Google Shape;260;p9"/>
          <p:cNvCxnSpPr/>
          <p:nvPr/>
        </p:nvCxnSpPr>
        <p:spPr>
          <a:xfrm flipH="1">
            <a:off x="3890963" y="3576639"/>
            <a:ext cx="442912" cy="649287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1" name="Google Shape;261;p9"/>
          <p:cNvCxnSpPr/>
          <p:nvPr/>
        </p:nvCxnSpPr>
        <p:spPr>
          <a:xfrm>
            <a:off x="5219701" y="3576639"/>
            <a:ext cx="531813" cy="649287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2" name="Google Shape;262;p9"/>
          <p:cNvCxnSpPr/>
          <p:nvPr/>
        </p:nvCxnSpPr>
        <p:spPr>
          <a:xfrm>
            <a:off x="4068763" y="2686051"/>
            <a:ext cx="620712" cy="568325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3" name="Google Shape;263;p9"/>
          <p:cNvCxnSpPr/>
          <p:nvPr/>
        </p:nvCxnSpPr>
        <p:spPr>
          <a:xfrm flipH="1">
            <a:off x="2563814" y="2686051"/>
            <a:ext cx="619125" cy="568325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4" name="Google Shape;264;p9"/>
          <p:cNvSpPr txBox="1"/>
          <p:nvPr/>
        </p:nvSpPr>
        <p:spPr>
          <a:xfrm>
            <a:off x="4244976" y="3254376"/>
            <a:ext cx="1025525" cy="347663"/>
          </a:xfrm>
          <a:prstGeom prst="rect">
            <a:avLst/>
          </a:prstGeom>
          <a:solidFill>
            <a:srgbClr val="FFFF00"/>
          </a:solidFill>
          <a:ln w="12700" cap="flat" cmpd="sng">
            <a:solidFill>
              <a:srgbClr val="0000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ctr">
              <a:buClr>
                <a:schemeClr val="accent2"/>
              </a:buClr>
              <a:buSzPts val="1200"/>
            </a:pPr>
            <a:r>
              <a:rPr lang="en-US" sz="1600" b="1">
                <a:solidFill>
                  <a:srgbClr val="2D1993"/>
                </a:solidFill>
                <a:latin typeface="Arial"/>
                <a:ea typeface="Arial"/>
                <a:cs typeface="Arial"/>
                <a:sym typeface="Arial"/>
              </a:rPr>
              <a:t>MarSt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9"/>
          <p:cNvSpPr txBox="1"/>
          <p:nvPr/>
        </p:nvSpPr>
        <p:spPr>
          <a:xfrm>
            <a:off x="3449639" y="4225925"/>
            <a:ext cx="1062037" cy="349250"/>
          </a:xfrm>
          <a:prstGeom prst="rect">
            <a:avLst/>
          </a:prstGeom>
          <a:solidFill>
            <a:srgbClr val="FFFF00"/>
          </a:solidFill>
          <a:ln w="12700" cap="flat" cmpd="sng">
            <a:solidFill>
              <a:srgbClr val="0000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ctr">
              <a:buClr>
                <a:schemeClr val="accent2"/>
              </a:buClr>
              <a:buSzPts val="1200"/>
            </a:pPr>
            <a:r>
              <a:rPr lang="en-US" sz="1600" b="1">
                <a:solidFill>
                  <a:srgbClr val="2D1993"/>
                </a:solidFill>
                <a:latin typeface="Arial"/>
                <a:ea typeface="Arial"/>
                <a:cs typeface="Arial"/>
                <a:sym typeface="Arial"/>
              </a:rPr>
              <a:t>Income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9"/>
          <p:cNvSpPr/>
          <p:nvPr/>
        </p:nvSpPr>
        <p:spPr>
          <a:xfrm>
            <a:off x="4465639" y="5194301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9"/>
          <p:cNvSpPr txBox="1"/>
          <p:nvPr/>
        </p:nvSpPr>
        <p:spPr>
          <a:xfrm>
            <a:off x="4383089" y="5194300"/>
            <a:ext cx="750887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ctr">
              <a:buClr>
                <a:schemeClr val="accent2"/>
              </a:buClr>
              <a:buSzPts val="1200"/>
            </a:pPr>
            <a:r>
              <a:rPr lang="en-US" sz="16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9"/>
          <p:cNvSpPr/>
          <p:nvPr/>
        </p:nvSpPr>
        <p:spPr>
          <a:xfrm>
            <a:off x="2828925" y="5214939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9"/>
          <p:cNvSpPr txBox="1"/>
          <p:nvPr/>
        </p:nvSpPr>
        <p:spPr>
          <a:xfrm>
            <a:off x="2959100" y="5197475"/>
            <a:ext cx="48895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ctr">
              <a:buClr>
                <a:schemeClr val="accent2"/>
              </a:buClr>
              <a:buSzPts val="1200"/>
            </a:pPr>
            <a:r>
              <a:rPr lang="en-US" sz="16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9"/>
          <p:cNvSpPr/>
          <p:nvPr/>
        </p:nvSpPr>
        <p:spPr>
          <a:xfrm>
            <a:off x="2209801" y="3271839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9"/>
          <p:cNvSpPr txBox="1"/>
          <p:nvPr/>
        </p:nvSpPr>
        <p:spPr>
          <a:xfrm>
            <a:off x="2338388" y="3254375"/>
            <a:ext cx="48895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ctr">
              <a:buClr>
                <a:schemeClr val="accent2"/>
              </a:buClr>
              <a:buSzPts val="1200"/>
            </a:pPr>
            <a:r>
              <a:rPr lang="en-US" sz="16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sz="1600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9"/>
          <p:cNvSpPr/>
          <p:nvPr/>
        </p:nvSpPr>
        <p:spPr>
          <a:xfrm>
            <a:off x="5384801" y="4259264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9"/>
          <p:cNvSpPr txBox="1"/>
          <p:nvPr/>
        </p:nvSpPr>
        <p:spPr>
          <a:xfrm>
            <a:off x="5492750" y="4259263"/>
            <a:ext cx="490538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ctr">
              <a:buClr>
                <a:schemeClr val="accent2"/>
              </a:buClr>
              <a:buSzPts val="1200"/>
            </a:pPr>
            <a:r>
              <a:rPr lang="en-US" sz="16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9"/>
          <p:cNvSpPr txBox="1"/>
          <p:nvPr/>
        </p:nvSpPr>
        <p:spPr>
          <a:xfrm>
            <a:off x="2384425" y="2686050"/>
            <a:ext cx="53340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Clr>
                <a:schemeClr val="accent2"/>
              </a:buClr>
              <a:buSzPts val="1200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9"/>
          <p:cNvSpPr txBox="1"/>
          <p:nvPr/>
        </p:nvSpPr>
        <p:spPr>
          <a:xfrm>
            <a:off x="4421188" y="2686050"/>
            <a:ext cx="442912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Clr>
                <a:schemeClr val="accent2"/>
              </a:buClr>
              <a:buSzPts val="1200"/>
            </a:pP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/>
          </a:p>
        </p:txBody>
      </p:sp>
      <p:sp>
        <p:nvSpPr>
          <p:cNvPr id="276" name="Google Shape;276;p9"/>
          <p:cNvSpPr txBox="1"/>
          <p:nvPr/>
        </p:nvSpPr>
        <p:spPr>
          <a:xfrm>
            <a:off x="5546726" y="3624263"/>
            <a:ext cx="930275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Clr>
                <a:schemeClr val="accent2"/>
              </a:buClr>
              <a:buSzPts val="1200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Married</a:t>
            </a:r>
            <a:r>
              <a:rPr lang="en-US"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77" name="Google Shape;277;p9"/>
          <p:cNvSpPr txBox="1"/>
          <p:nvPr/>
        </p:nvSpPr>
        <p:spPr>
          <a:xfrm>
            <a:off x="3186114" y="3659188"/>
            <a:ext cx="1660525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Clr>
                <a:schemeClr val="accent2"/>
              </a:buClr>
              <a:buSzPts val="1200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Single, Divorced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9"/>
          <p:cNvSpPr txBox="1"/>
          <p:nvPr/>
        </p:nvSpPr>
        <p:spPr>
          <a:xfrm>
            <a:off x="2679701" y="4630738"/>
            <a:ext cx="720725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Clr>
                <a:schemeClr val="accent2"/>
              </a:buClr>
              <a:buSzPts val="1200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80K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9"/>
          <p:cNvSpPr txBox="1"/>
          <p:nvPr/>
        </p:nvSpPr>
        <p:spPr>
          <a:xfrm>
            <a:off x="4625976" y="4630738"/>
            <a:ext cx="720725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Clr>
                <a:schemeClr val="accent2"/>
              </a:buClr>
              <a:buSzPts val="1200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80K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80" name="Google Shape;280;p9"/>
          <p:cNvGraphicFramePr/>
          <p:nvPr/>
        </p:nvGraphicFramePr>
        <p:xfrm>
          <a:off x="6481764" y="1604963"/>
          <a:ext cx="3652837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" r:id="rId5" imgW="3652837" imgH="1117600" progId="Word.Document.8">
                  <p:embed/>
                </p:oleObj>
              </mc:Choice>
              <mc:Fallback>
                <p:oleObj r:id="rId5" imgW="3652837" imgH="1117600" progId="Word.Document.8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6481764" y="1604963"/>
                        <a:ext cx="3652837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1" name="Google Shape;281;p9"/>
          <p:cNvSpPr txBox="1"/>
          <p:nvPr/>
        </p:nvSpPr>
        <p:spPr>
          <a:xfrm>
            <a:off x="6324600" y="1143000"/>
            <a:ext cx="160020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ctr">
              <a:lnSpc>
                <a:spcPct val="80000"/>
              </a:lnSpc>
              <a:buClr>
                <a:schemeClr val="accent2"/>
              </a:buClr>
              <a:buSzPts val="1500"/>
            </a:pPr>
            <a:r>
              <a:rPr lang="en-US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Test Data</a:t>
            </a:r>
            <a:endParaRPr sz="20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2" name="Google Shape;282;p9"/>
          <p:cNvCxnSpPr/>
          <p:nvPr/>
        </p:nvCxnSpPr>
        <p:spPr>
          <a:xfrm flipH="1">
            <a:off x="4876800" y="2362200"/>
            <a:ext cx="1600200" cy="457200"/>
          </a:xfrm>
          <a:prstGeom prst="straightConnector1">
            <a:avLst/>
          </a:prstGeom>
          <a:noFill/>
          <a:ln w="15875" cap="flat" cmpd="sng">
            <a:solidFill>
              <a:srgbClr val="FF0000"/>
            </a:solidFill>
            <a:prstDash val="dash"/>
            <a:round/>
            <a:headEnd type="triangle" w="med" len="med"/>
            <a:tailEnd type="triangle" w="med" len="med"/>
          </a:ln>
        </p:spPr>
      </p:cxnSp>
      <p:sp>
        <p:nvSpPr>
          <p:cNvPr id="283" name="Google Shape;283;p9"/>
          <p:cNvSpPr txBox="1"/>
          <p:nvPr/>
        </p:nvSpPr>
        <p:spPr>
          <a:xfrm>
            <a:off x="3130551" y="2362201"/>
            <a:ext cx="1027113" cy="593725"/>
          </a:xfrm>
          <a:prstGeom prst="rect">
            <a:avLst/>
          </a:prstGeom>
          <a:solidFill>
            <a:srgbClr val="FFFF00"/>
          </a:solidFill>
          <a:ln w="12700" cap="flat" cmpd="sng">
            <a:solidFill>
              <a:srgbClr val="0000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chemeClr val="accent2"/>
              </a:buClr>
              <a:buSzPts val="1200"/>
            </a:pPr>
            <a:r>
              <a:rPr lang="en-US" sz="1600" b="1">
                <a:solidFill>
                  <a:srgbClr val="2D1993"/>
                </a:solidFill>
                <a:latin typeface="Arial"/>
                <a:ea typeface="Arial"/>
                <a:cs typeface="Arial"/>
                <a:sym typeface="Arial"/>
              </a:rPr>
              <a:t>Home Owner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9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12</a:t>
            </a:fld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BC21A-42D5-4CE5-9194-893345301720}" type="datetime1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89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0"/>
          <p:cNvSpPr txBox="1">
            <a:spLocks noGrp="1"/>
          </p:cNvSpPr>
          <p:nvPr>
            <p:ph type="title"/>
          </p:nvPr>
        </p:nvSpPr>
        <p:spPr>
          <a:xfrm>
            <a:off x="1905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b" anchorCtr="0">
            <a:noAutofit/>
          </a:bodyPr>
          <a:lstStyle/>
          <a:p>
            <a:pPr>
              <a:lnSpc>
                <a:spcPct val="112500"/>
              </a:lnSpc>
              <a:spcBef>
                <a:spcPts val="0"/>
              </a:spcBef>
            </a:pPr>
            <a:r>
              <a:rPr lang="en-US"/>
              <a:t>Apply Model to Test Data</a:t>
            </a:r>
            <a:endParaRPr/>
          </a:p>
        </p:txBody>
      </p:sp>
      <p:cxnSp>
        <p:nvCxnSpPr>
          <p:cNvPr id="290" name="Google Shape;290;p10"/>
          <p:cNvCxnSpPr/>
          <p:nvPr/>
        </p:nvCxnSpPr>
        <p:spPr>
          <a:xfrm>
            <a:off x="4422775" y="4551363"/>
            <a:ext cx="266700" cy="646112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1" name="Google Shape;291;p10"/>
          <p:cNvCxnSpPr/>
          <p:nvPr/>
        </p:nvCxnSpPr>
        <p:spPr>
          <a:xfrm flipH="1">
            <a:off x="3182938" y="4551363"/>
            <a:ext cx="355600" cy="646112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2" name="Google Shape;292;p10"/>
          <p:cNvCxnSpPr/>
          <p:nvPr/>
        </p:nvCxnSpPr>
        <p:spPr>
          <a:xfrm flipH="1">
            <a:off x="3890963" y="3576639"/>
            <a:ext cx="442912" cy="649287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3" name="Google Shape;293;p10"/>
          <p:cNvCxnSpPr/>
          <p:nvPr/>
        </p:nvCxnSpPr>
        <p:spPr>
          <a:xfrm>
            <a:off x="5219701" y="3576639"/>
            <a:ext cx="531813" cy="649287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4" name="Google Shape;294;p10"/>
          <p:cNvCxnSpPr/>
          <p:nvPr/>
        </p:nvCxnSpPr>
        <p:spPr>
          <a:xfrm>
            <a:off x="4068763" y="2686051"/>
            <a:ext cx="620712" cy="568325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5" name="Google Shape;295;p10"/>
          <p:cNvCxnSpPr/>
          <p:nvPr/>
        </p:nvCxnSpPr>
        <p:spPr>
          <a:xfrm flipH="1">
            <a:off x="2563814" y="2686051"/>
            <a:ext cx="619125" cy="568325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6" name="Google Shape;296;p10"/>
          <p:cNvSpPr txBox="1"/>
          <p:nvPr/>
        </p:nvSpPr>
        <p:spPr>
          <a:xfrm>
            <a:off x="4244976" y="3254376"/>
            <a:ext cx="1025525" cy="347663"/>
          </a:xfrm>
          <a:prstGeom prst="rect">
            <a:avLst/>
          </a:prstGeom>
          <a:solidFill>
            <a:srgbClr val="FFFF00"/>
          </a:solidFill>
          <a:ln w="12700" cap="flat" cmpd="sng">
            <a:solidFill>
              <a:srgbClr val="0000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ctr">
              <a:buClr>
                <a:schemeClr val="accent2"/>
              </a:buClr>
              <a:buSzPts val="1200"/>
            </a:pPr>
            <a:r>
              <a:rPr lang="en-US" sz="1600" b="1">
                <a:solidFill>
                  <a:srgbClr val="2D1993"/>
                </a:solidFill>
                <a:latin typeface="Arial"/>
                <a:ea typeface="Arial"/>
                <a:cs typeface="Arial"/>
                <a:sym typeface="Arial"/>
              </a:rPr>
              <a:t>MarSt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0"/>
          <p:cNvSpPr txBox="1"/>
          <p:nvPr/>
        </p:nvSpPr>
        <p:spPr>
          <a:xfrm>
            <a:off x="3449639" y="4225925"/>
            <a:ext cx="1062037" cy="349250"/>
          </a:xfrm>
          <a:prstGeom prst="rect">
            <a:avLst/>
          </a:prstGeom>
          <a:solidFill>
            <a:srgbClr val="FFFF00"/>
          </a:solidFill>
          <a:ln w="12700" cap="flat" cmpd="sng">
            <a:solidFill>
              <a:srgbClr val="0000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ctr">
              <a:buClr>
                <a:schemeClr val="accent2"/>
              </a:buClr>
              <a:buSzPts val="1200"/>
            </a:pPr>
            <a:r>
              <a:rPr lang="en-US" sz="1600" b="1">
                <a:solidFill>
                  <a:srgbClr val="2D1993"/>
                </a:solidFill>
                <a:latin typeface="Arial"/>
                <a:ea typeface="Arial"/>
                <a:cs typeface="Arial"/>
                <a:sym typeface="Arial"/>
              </a:rPr>
              <a:t>Income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0"/>
          <p:cNvSpPr/>
          <p:nvPr/>
        </p:nvSpPr>
        <p:spPr>
          <a:xfrm>
            <a:off x="4465639" y="5194301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0"/>
          <p:cNvSpPr txBox="1"/>
          <p:nvPr/>
        </p:nvSpPr>
        <p:spPr>
          <a:xfrm>
            <a:off x="4383089" y="5194300"/>
            <a:ext cx="750887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ctr">
              <a:buClr>
                <a:schemeClr val="accent2"/>
              </a:buClr>
              <a:buSzPts val="1200"/>
            </a:pPr>
            <a:r>
              <a:rPr lang="en-US" sz="16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0"/>
          <p:cNvSpPr/>
          <p:nvPr/>
        </p:nvSpPr>
        <p:spPr>
          <a:xfrm>
            <a:off x="2828925" y="5214939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0"/>
          <p:cNvSpPr txBox="1"/>
          <p:nvPr/>
        </p:nvSpPr>
        <p:spPr>
          <a:xfrm>
            <a:off x="2959100" y="5197475"/>
            <a:ext cx="48895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ctr">
              <a:buClr>
                <a:schemeClr val="accent2"/>
              </a:buClr>
              <a:buSzPts val="1200"/>
            </a:pPr>
            <a:r>
              <a:rPr lang="en-US" sz="16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0"/>
          <p:cNvSpPr/>
          <p:nvPr/>
        </p:nvSpPr>
        <p:spPr>
          <a:xfrm>
            <a:off x="2209801" y="3271839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10"/>
          <p:cNvSpPr txBox="1"/>
          <p:nvPr/>
        </p:nvSpPr>
        <p:spPr>
          <a:xfrm>
            <a:off x="2338388" y="3254375"/>
            <a:ext cx="48895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ctr">
              <a:buClr>
                <a:schemeClr val="accent2"/>
              </a:buClr>
              <a:buSzPts val="1200"/>
            </a:pPr>
            <a:r>
              <a:rPr lang="en-US" sz="16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sz="1600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0"/>
          <p:cNvSpPr/>
          <p:nvPr/>
        </p:nvSpPr>
        <p:spPr>
          <a:xfrm>
            <a:off x="5384801" y="4259264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0"/>
          <p:cNvSpPr txBox="1"/>
          <p:nvPr/>
        </p:nvSpPr>
        <p:spPr>
          <a:xfrm>
            <a:off x="5492750" y="4259263"/>
            <a:ext cx="490538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ctr">
              <a:buClr>
                <a:schemeClr val="accent2"/>
              </a:buClr>
              <a:buSzPts val="1200"/>
            </a:pPr>
            <a:r>
              <a:rPr lang="en-US" sz="16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0"/>
          <p:cNvSpPr txBox="1"/>
          <p:nvPr/>
        </p:nvSpPr>
        <p:spPr>
          <a:xfrm>
            <a:off x="2384425" y="2686050"/>
            <a:ext cx="53340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Clr>
                <a:schemeClr val="accent2"/>
              </a:buClr>
              <a:buSzPts val="1200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0"/>
          <p:cNvSpPr txBox="1"/>
          <p:nvPr/>
        </p:nvSpPr>
        <p:spPr>
          <a:xfrm>
            <a:off x="4421188" y="2686050"/>
            <a:ext cx="442912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Clr>
                <a:schemeClr val="accent2"/>
              </a:buClr>
              <a:buSzPts val="1200"/>
            </a:pP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/>
          </a:p>
        </p:txBody>
      </p:sp>
      <p:sp>
        <p:nvSpPr>
          <p:cNvPr id="308" name="Google Shape;308;p10"/>
          <p:cNvSpPr txBox="1"/>
          <p:nvPr/>
        </p:nvSpPr>
        <p:spPr>
          <a:xfrm>
            <a:off x="5546726" y="3624263"/>
            <a:ext cx="930275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Clr>
                <a:schemeClr val="accent2"/>
              </a:buClr>
              <a:buSzPts val="1200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Married</a:t>
            </a:r>
            <a:r>
              <a:rPr lang="en-US"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09" name="Google Shape;309;p10"/>
          <p:cNvSpPr txBox="1"/>
          <p:nvPr/>
        </p:nvSpPr>
        <p:spPr>
          <a:xfrm>
            <a:off x="3186114" y="3659188"/>
            <a:ext cx="1660525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Clr>
                <a:schemeClr val="accent2"/>
              </a:buClr>
              <a:buSzPts val="1200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Single, Divorced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0"/>
          <p:cNvSpPr txBox="1"/>
          <p:nvPr/>
        </p:nvSpPr>
        <p:spPr>
          <a:xfrm>
            <a:off x="2679701" y="4630738"/>
            <a:ext cx="720725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Clr>
                <a:schemeClr val="accent2"/>
              </a:buClr>
              <a:buSzPts val="1200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80K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0"/>
          <p:cNvSpPr txBox="1"/>
          <p:nvPr/>
        </p:nvSpPr>
        <p:spPr>
          <a:xfrm>
            <a:off x="4625976" y="4630738"/>
            <a:ext cx="720725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Clr>
                <a:schemeClr val="accent2"/>
              </a:buClr>
              <a:buSzPts val="1200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80K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2" name="Google Shape;312;p10"/>
          <p:cNvGraphicFramePr/>
          <p:nvPr/>
        </p:nvGraphicFramePr>
        <p:xfrm>
          <a:off x="6481764" y="1604963"/>
          <a:ext cx="3576637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" r:id="rId5" imgW="3576637" imgH="1117600" progId="Word.Document.8">
                  <p:embed/>
                </p:oleObj>
              </mc:Choice>
              <mc:Fallback>
                <p:oleObj r:id="rId5" imgW="3576637" imgH="1117600" progId="Word.Document.8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6481764" y="1604963"/>
                        <a:ext cx="3576637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3" name="Google Shape;313;p10"/>
          <p:cNvSpPr txBox="1"/>
          <p:nvPr/>
        </p:nvSpPr>
        <p:spPr>
          <a:xfrm>
            <a:off x="6324600" y="1143000"/>
            <a:ext cx="160020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ctr">
              <a:lnSpc>
                <a:spcPct val="80000"/>
              </a:lnSpc>
              <a:buClr>
                <a:schemeClr val="accent2"/>
              </a:buClr>
              <a:buSzPts val="1500"/>
            </a:pPr>
            <a:r>
              <a:rPr lang="en-US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Test Data</a:t>
            </a:r>
            <a:endParaRPr sz="20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4" name="Google Shape;314;p10"/>
          <p:cNvCxnSpPr/>
          <p:nvPr/>
        </p:nvCxnSpPr>
        <p:spPr>
          <a:xfrm flipH="1">
            <a:off x="5334000" y="2057400"/>
            <a:ext cx="2057400" cy="1295400"/>
          </a:xfrm>
          <a:prstGeom prst="straightConnector1">
            <a:avLst/>
          </a:prstGeom>
          <a:noFill/>
          <a:ln w="15875" cap="flat" cmpd="sng">
            <a:solidFill>
              <a:srgbClr val="FF0000"/>
            </a:solidFill>
            <a:prstDash val="dash"/>
            <a:round/>
            <a:headEnd type="triangle" w="med" len="med"/>
            <a:tailEnd type="none" w="med" len="med"/>
          </a:ln>
        </p:spPr>
      </p:cxnSp>
      <p:sp>
        <p:nvSpPr>
          <p:cNvPr id="315" name="Google Shape;315;p10"/>
          <p:cNvSpPr txBox="1"/>
          <p:nvPr/>
        </p:nvSpPr>
        <p:spPr>
          <a:xfrm>
            <a:off x="3130551" y="2362201"/>
            <a:ext cx="1027113" cy="593725"/>
          </a:xfrm>
          <a:prstGeom prst="rect">
            <a:avLst/>
          </a:prstGeom>
          <a:solidFill>
            <a:srgbClr val="FFFF00"/>
          </a:solidFill>
          <a:ln w="12700" cap="flat" cmpd="sng">
            <a:solidFill>
              <a:srgbClr val="0000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chemeClr val="accent2"/>
              </a:buClr>
              <a:buSzPts val="1200"/>
            </a:pPr>
            <a:r>
              <a:rPr lang="en-US" sz="1600" b="1">
                <a:solidFill>
                  <a:srgbClr val="2D1993"/>
                </a:solidFill>
                <a:latin typeface="Arial"/>
                <a:ea typeface="Arial"/>
                <a:cs typeface="Arial"/>
                <a:sym typeface="Arial"/>
              </a:rPr>
              <a:t>Home Owner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10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13</a:t>
            </a:fld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65B04-64A3-43A2-844F-8FC71E4912CA}" type="datetime1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7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1"/>
          <p:cNvSpPr txBox="1">
            <a:spLocks noGrp="1"/>
          </p:cNvSpPr>
          <p:nvPr>
            <p:ph type="title"/>
          </p:nvPr>
        </p:nvSpPr>
        <p:spPr>
          <a:xfrm>
            <a:off x="1905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b" anchorCtr="0">
            <a:noAutofit/>
          </a:bodyPr>
          <a:lstStyle/>
          <a:p>
            <a:pPr>
              <a:lnSpc>
                <a:spcPct val="112500"/>
              </a:lnSpc>
              <a:spcBef>
                <a:spcPts val="0"/>
              </a:spcBef>
            </a:pPr>
            <a:r>
              <a:rPr lang="en-US"/>
              <a:t>Apply Model to Test Data</a:t>
            </a:r>
            <a:endParaRPr/>
          </a:p>
        </p:txBody>
      </p:sp>
      <p:cxnSp>
        <p:nvCxnSpPr>
          <p:cNvPr id="322" name="Google Shape;322;p11"/>
          <p:cNvCxnSpPr/>
          <p:nvPr/>
        </p:nvCxnSpPr>
        <p:spPr>
          <a:xfrm>
            <a:off x="4422775" y="4551363"/>
            <a:ext cx="266700" cy="646112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3" name="Google Shape;323;p11"/>
          <p:cNvCxnSpPr/>
          <p:nvPr/>
        </p:nvCxnSpPr>
        <p:spPr>
          <a:xfrm flipH="1">
            <a:off x="3182938" y="4551363"/>
            <a:ext cx="355600" cy="646112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4" name="Google Shape;324;p11"/>
          <p:cNvCxnSpPr/>
          <p:nvPr/>
        </p:nvCxnSpPr>
        <p:spPr>
          <a:xfrm flipH="1">
            <a:off x="3890963" y="3576639"/>
            <a:ext cx="442912" cy="649287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5" name="Google Shape;325;p11"/>
          <p:cNvCxnSpPr/>
          <p:nvPr/>
        </p:nvCxnSpPr>
        <p:spPr>
          <a:xfrm>
            <a:off x="5219701" y="3576639"/>
            <a:ext cx="531813" cy="649287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6" name="Google Shape;326;p11"/>
          <p:cNvCxnSpPr/>
          <p:nvPr/>
        </p:nvCxnSpPr>
        <p:spPr>
          <a:xfrm>
            <a:off x="4068763" y="2686051"/>
            <a:ext cx="620712" cy="568325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7" name="Google Shape;327;p11"/>
          <p:cNvCxnSpPr/>
          <p:nvPr/>
        </p:nvCxnSpPr>
        <p:spPr>
          <a:xfrm flipH="1">
            <a:off x="2563814" y="2686051"/>
            <a:ext cx="619125" cy="568325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8" name="Google Shape;328;p11"/>
          <p:cNvSpPr txBox="1"/>
          <p:nvPr/>
        </p:nvSpPr>
        <p:spPr>
          <a:xfrm>
            <a:off x="4244976" y="3254376"/>
            <a:ext cx="1025525" cy="347663"/>
          </a:xfrm>
          <a:prstGeom prst="rect">
            <a:avLst/>
          </a:prstGeom>
          <a:solidFill>
            <a:srgbClr val="FFFF00"/>
          </a:solidFill>
          <a:ln w="12700" cap="flat" cmpd="sng">
            <a:solidFill>
              <a:srgbClr val="0000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ctr">
              <a:buClr>
                <a:schemeClr val="accent2"/>
              </a:buClr>
              <a:buSzPts val="1200"/>
            </a:pPr>
            <a:r>
              <a:rPr lang="en-US" sz="1600" b="1">
                <a:solidFill>
                  <a:srgbClr val="2D1993"/>
                </a:solidFill>
                <a:latin typeface="Arial"/>
                <a:ea typeface="Arial"/>
                <a:cs typeface="Arial"/>
                <a:sym typeface="Arial"/>
              </a:rPr>
              <a:t>MarSt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1"/>
          <p:cNvSpPr txBox="1"/>
          <p:nvPr/>
        </p:nvSpPr>
        <p:spPr>
          <a:xfrm>
            <a:off x="3449639" y="4225925"/>
            <a:ext cx="1062037" cy="349250"/>
          </a:xfrm>
          <a:prstGeom prst="rect">
            <a:avLst/>
          </a:prstGeom>
          <a:solidFill>
            <a:srgbClr val="FFFF00"/>
          </a:solidFill>
          <a:ln w="12700" cap="flat" cmpd="sng">
            <a:solidFill>
              <a:srgbClr val="0000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ctr">
              <a:buClr>
                <a:schemeClr val="accent2"/>
              </a:buClr>
              <a:buSzPts val="1200"/>
            </a:pPr>
            <a:r>
              <a:rPr lang="en-US" sz="1600" b="1">
                <a:solidFill>
                  <a:srgbClr val="2D1993"/>
                </a:solidFill>
                <a:latin typeface="Arial"/>
                <a:ea typeface="Arial"/>
                <a:cs typeface="Arial"/>
                <a:sym typeface="Arial"/>
              </a:rPr>
              <a:t>Income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1"/>
          <p:cNvSpPr/>
          <p:nvPr/>
        </p:nvSpPr>
        <p:spPr>
          <a:xfrm>
            <a:off x="4465639" y="5194301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11"/>
          <p:cNvSpPr txBox="1"/>
          <p:nvPr/>
        </p:nvSpPr>
        <p:spPr>
          <a:xfrm>
            <a:off x="4383089" y="5194300"/>
            <a:ext cx="750887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ctr">
              <a:buClr>
                <a:schemeClr val="accent2"/>
              </a:buClr>
              <a:buSzPts val="1200"/>
            </a:pPr>
            <a:r>
              <a:rPr lang="en-US" sz="16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11"/>
          <p:cNvSpPr/>
          <p:nvPr/>
        </p:nvSpPr>
        <p:spPr>
          <a:xfrm>
            <a:off x="2828925" y="5214939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11"/>
          <p:cNvSpPr txBox="1"/>
          <p:nvPr/>
        </p:nvSpPr>
        <p:spPr>
          <a:xfrm>
            <a:off x="2959100" y="5197475"/>
            <a:ext cx="48895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ctr">
              <a:buClr>
                <a:schemeClr val="accent2"/>
              </a:buClr>
              <a:buSzPts val="1200"/>
            </a:pPr>
            <a:r>
              <a:rPr lang="en-US" sz="16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11"/>
          <p:cNvSpPr/>
          <p:nvPr/>
        </p:nvSpPr>
        <p:spPr>
          <a:xfrm>
            <a:off x="2209801" y="3271839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11"/>
          <p:cNvSpPr txBox="1"/>
          <p:nvPr/>
        </p:nvSpPr>
        <p:spPr>
          <a:xfrm>
            <a:off x="2338388" y="3254375"/>
            <a:ext cx="48895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ctr">
              <a:buClr>
                <a:schemeClr val="accent2"/>
              </a:buClr>
              <a:buSzPts val="1200"/>
            </a:pPr>
            <a:r>
              <a:rPr lang="en-US" sz="16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sz="1600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11"/>
          <p:cNvSpPr/>
          <p:nvPr/>
        </p:nvSpPr>
        <p:spPr>
          <a:xfrm>
            <a:off x="5384801" y="4259264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1"/>
          <p:cNvSpPr txBox="1"/>
          <p:nvPr/>
        </p:nvSpPr>
        <p:spPr>
          <a:xfrm>
            <a:off x="5492750" y="4259263"/>
            <a:ext cx="490538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ctr">
              <a:buClr>
                <a:schemeClr val="accent2"/>
              </a:buClr>
              <a:buSzPts val="1200"/>
            </a:pPr>
            <a:r>
              <a:rPr lang="en-US" sz="16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1"/>
          <p:cNvSpPr txBox="1"/>
          <p:nvPr/>
        </p:nvSpPr>
        <p:spPr>
          <a:xfrm>
            <a:off x="2384425" y="2686050"/>
            <a:ext cx="53340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Clr>
                <a:schemeClr val="accent2"/>
              </a:buClr>
              <a:buSzPts val="1200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1"/>
          <p:cNvSpPr txBox="1"/>
          <p:nvPr/>
        </p:nvSpPr>
        <p:spPr>
          <a:xfrm>
            <a:off x="4421188" y="2686050"/>
            <a:ext cx="442912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Clr>
                <a:schemeClr val="accent2"/>
              </a:buClr>
              <a:buSzPts val="1200"/>
            </a:pP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/>
          </a:p>
        </p:txBody>
      </p:sp>
      <p:sp>
        <p:nvSpPr>
          <p:cNvPr id="340" name="Google Shape;340;p11"/>
          <p:cNvSpPr txBox="1"/>
          <p:nvPr/>
        </p:nvSpPr>
        <p:spPr>
          <a:xfrm>
            <a:off x="5546726" y="3624263"/>
            <a:ext cx="930275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Clr>
                <a:schemeClr val="accent2"/>
              </a:buClr>
              <a:buSzPts val="1200"/>
            </a:pP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Married </a:t>
            </a:r>
            <a:endParaRPr/>
          </a:p>
        </p:txBody>
      </p:sp>
      <p:sp>
        <p:nvSpPr>
          <p:cNvPr id="341" name="Google Shape;341;p11"/>
          <p:cNvSpPr txBox="1"/>
          <p:nvPr/>
        </p:nvSpPr>
        <p:spPr>
          <a:xfrm>
            <a:off x="3186114" y="3659188"/>
            <a:ext cx="1660525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Clr>
                <a:schemeClr val="accent2"/>
              </a:buClr>
              <a:buSzPts val="1200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Single, Divorced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11"/>
          <p:cNvSpPr txBox="1"/>
          <p:nvPr/>
        </p:nvSpPr>
        <p:spPr>
          <a:xfrm>
            <a:off x="2679701" y="4630738"/>
            <a:ext cx="720725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Clr>
                <a:schemeClr val="accent2"/>
              </a:buClr>
              <a:buSzPts val="1200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80K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11"/>
          <p:cNvSpPr txBox="1"/>
          <p:nvPr/>
        </p:nvSpPr>
        <p:spPr>
          <a:xfrm>
            <a:off x="4625976" y="4630738"/>
            <a:ext cx="720725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Clr>
                <a:schemeClr val="accent2"/>
              </a:buClr>
              <a:buSzPts val="1200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80K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4" name="Google Shape;344;p11"/>
          <p:cNvGraphicFramePr/>
          <p:nvPr/>
        </p:nvGraphicFramePr>
        <p:xfrm>
          <a:off x="6481763" y="1604963"/>
          <a:ext cx="3719512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4" r:id="rId5" imgW="3719512" imgH="1096962" progId="Word.Document.8">
                  <p:embed/>
                </p:oleObj>
              </mc:Choice>
              <mc:Fallback>
                <p:oleObj r:id="rId5" imgW="3719512" imgH="1096962" progId="Word.Document.8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6481763" y="1604963"/>
                        <a:ext cx="3719512" cy="1096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5" name="Google Shape;345;p11"/>
          <p:cNvSpPr txBox="1"/>
          <p:nvPr/>
        </p:nvSpPr>
        <p:spPr>
          <a:xfrm>
            <a:off x="6324600" y="1143000"/>
            <a:ext cx="160020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ctr">
              <a:lnSpc>
                <a:spcPct val="80000"/>
              </a:lnSpc>
              <a:buClr>
                <a:schemeClr val="accent2"/>
              </a:buClr>
              <a:buSzPts val="1500"/>
            </a:pPr>
            <a:r>
              <a:rPr lang="en-US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Test Data</a:t>
            </a:r>
            <a:endParaRPr sz="20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6" name="Google Shape;346;p11"/>
          <p:cNvCxnSpPr/>
          <p:nvPr/>
        </p:nvCxnSpPr>
        <p:spPr>
          <a:xfrm flipH="1">
            <a:off x="6172200" y="2590800"/>
            <a:ext cx="1295400" cy="990600"/>
          </a:xfrm>
          <a:prstGeom prst="straightConnector1">
            <a:avLst/>
          </a:prstGeom>
          <a:noFill/>
          <a:ln w="15875" cap="flat" cmpd="sng">
            <a:solidFill>
              <a:srgbClr val="FF0000"/>
            </a:solidFill>
            <a:prstDash val="dash"/>
            <a:round/>
            <a:headEnd type="triangle" w="med" len="med"/>
            <a:tailEnd type="triangle" w="med" len="med"/>
          </a:ln>
        </p:spPr>
      </p:cxnSp>
      <p:sp>
        <p:nvSpPr>
          <p:cNvPr id="347" name="Google Shape;347;p11"/>
          <p:cNvSpPr txBox="1"/>
          <p:nvPr/>
        </p:nvSpPr>
        <p:spPr>
          <a:xfrm>
            <a:off x="3130551" y="2362201"/>
            <a:ext cx="1027113" cy="593725"/>
          </a:xfrm>
          <a:prstGeom prst="rect">
            <a:avLst/>
          </a:prstGeom>
          <a:solidFill>
            <a:srgbClr val="FFFF00"/>
          </a:solidFill>
          <a:ln w="12700" cap="flat" cmpd="sng">
            <a:solidFill>
              <a:srgbClr val="0000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chemeClr val="accent2"/>
              </a:buClr>
              <a:buSzPts val="1200"/>
            </a:pPr>
            <a:r>
              <a:rPr lang="en-US" sz="1600" b="1">
                <a:solidFill>
                  <a:srgbClr val="2D1993"/>
                </a:solidFill>
                <a:latin typeface="Arial"/>
                <a:ea typeface="Arial"/>
                <a:cs typeface="Arial"/>
                <a:sym typeface="Arial"/>
              </a:rPr>
              <a:t>Home Owner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11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14</a:t>
            </a:fld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18663-FE11-4414-95FE-EF448D7178C9}" type="datetime1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0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2"/>
          <p:cNvSpPr txBox="1">
            <a:spLocks noGrp="1"/>
          </p:cNvSpPr>
          <p:nvPr>
            <p:ph type="title"/>
          </p:nvPr>
        </p:nvSpPr>
        <p:spPr>
          <a:xfrm>
            <a:off x="1905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b" anchorCtr="0">
            <a:noAutofit/>
          </a:bodyPr>
          <a:lstStyle/>
          <a:p>
            <a:pPr>
              <a:lnSpc>
                <a:spcPct val="112500"/>
              </a:lnSpc>
              <a:spcBef>
                <a:spcPts val="0"/>
              </a:spcBef>
            </a:pPr>
            <a:r>
              <a:rPr lang="en-US"/>
              <a:t>Apply Model to Test Data</a:t>
            </a:r>
            <a:endParaRPr/>
          </a:p>
        </p:txBody>
      </p:sp>
      <p:cxnSp>
        <p:nvCxnSpPr>
          <p:cNvPr id="354" name="Google Shape;354;p12"/>
          <p:cNvCxnSpPr/>
          <p:nvPr/>
        </p:nvCxnSpPr>
        <p:spPr>
          <a:xfrm>
            <a:off x="4422775" y="4551363"/>
            <a:ext cx="266700" cy="646112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5" name="Google Shape;355;p12"/>
          <p:cNvCxnSpPr/>
          <p:nvPr/>
        </p:nvCxnSpPr>
        <p:spPr>
          <a:xfrm flipH="1">
            <a:off x="3182938" y="4551363"/>
            <a:ext cx="355600" cy="646112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6" name="Google Shape;356;p12"/>
          <p:cNvCxnSpPr/>
          <p:nvPr/>
        </p:nvCxnSpPr>
        <p:spPr>
          <a:xfrm flipH="1">
            <a:off x="3890963" y="3576639"/>
            <a:ext cx="442912" cy="649287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7" name="Google Shape;357;p12"/>
          <p:cNvCxnSpPr/>
          <p:nvPr/>
        </p:nvCxnSpPr>
        <p:spPr>
          <a:xfrm>
            <a:off x="5219701" y="3576639"/>
            <a:ext cx="531813" cy="649287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8" name="Google Shape;358;p12"/>
          <p:cNvCxnSpPr/>
          <p:nvPr/>
        </p:nvCxnSpPr>
        <p:spPr>
          <a:xfrm>
            <a:off x="4068763" y="2686051"/>
            <a:ext cx="620712" cy="568325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9" name="Google Shape;359;p12"/>
          <p:cNvCxnSpPr/>
          <p:nvPr/>
        </p:nvCxnSpPr>
        <p:spPr>
          <a:xfrm flipH="1">
            <a:off x="2563814" y="2686051"/>
            <a:ext cx="619125" cy="568325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0" name="Google Shape;360;p12"/>
          <p:cNvSpPr txBox="1"/>
          <p:nvPr/>
        </p:nvSpPr>
        <p:spPr>
          <a:xfrm>
            <a:off x="4244976" y="3254376"/>
            <a:ext cx="1025525" cy="347663"/>
          </a:xfrm>
          <a:prstGeom prst="rect">
            <a:avLst/>
          </a:prstGeom>
          <a:solidFill>
            <a:srgbClr val="FFFF00"/>
          </a:solidFill>
          <a:ln w="12700" cap="flat" cmpd="sng">
            <a:solidFill>
              <a:srgbClr val="0000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ctr">
              <a:buClr>
                <a:schemeClr val="accent2"/>
              </a:buClr>
              <a:buSzPts val="1200"/>
            </a:pPr>
            <a:r>
              <a:rPr lang="en-US" sz="1600" b="1">
                <a:solidFill>
                  <a:srgbClr val="2D1993"/>
                </a:solidFill>
                <a:latin typeface="Arial"/>
                <a:ea typeface="Arial"/>
                <a:cs typeface="Arial"/>
                <a:sym typeface="Arial"/>
              </a:rPr>
              <a:t>MarSt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12"/>
          <p:cNvSpPr txBox="1"/>
          <p:nvPr/>
        </p:nvSpPr>
        <p:spPr>
          <a:xfrm>
            <a:off x="3449639" y="4225925"/>
            <a:ext cx="1062037" cy="349250"/>
          </a:xfrm>
          <a:prstGeom prst="rect">
            <a:avLst/>
          </a:prstGeom>
          <a:solidFill>
            <a:srgbClr val="FFFF00"/>
          </a:solidFill>
          <a:ln w="12700" cap="flat" cmpd="sng">
            <a:solidFill>
              <a:srgbClr val="0000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ctr">
              <a:buClr>
                <a:schemeClr val="accent2"/>
              </a:buClr>
              <a:buSzPts val="1200"/>
            </a:pPr>
            <a:r>
              <a:rPr lang="en-US" sz="1600" b="1">
                <a:solidFill>
                  <a:srgbClr val="2D1993"/>
                </a:solidFill>
                <a:latin typeface="Arial"/>
                <a:ea typeface="Arial"/>
                <a:cs typeface="Arial"/>
                <a:sym typeface="Arial"/>
              </a:rPr>
              <a:t>Income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12"/>
          <p:cNvSpPr/>
          <p:nvPr/>
        </p:nvSpPr>
        <p:spPr>
          <a:xfrm>
            <a:off x="4465639" y="5194301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12"/>
          <p:cNvSpPr txBox="1"/>
          <p:nvPr/>
        </p:nvSpPr>
        <p:spPr>
          <a:xfrm>
            <a:off x="4383089" y="5194300"/>
            <a:ext cx="750887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ctr">
              <a:buClr>
                <a:schemeClr val="accent2"/>
              </a:buClr>
              <a:buSzPts val="1200"/>
            </a:pPr>
            <a:r>
              <a:rPr lang="en-US" sz="16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12"/>
          <p:cNvSpPr/>
          <p:nvPr/>
        </p:nvSpPr>
        <p:spPr>
          <a:xfrm>
            <a:off x="2828925" y="5214939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12"/>
          <p:cNvSpPr txBox="1"/>
          <p:nvPr/>
        </p:nvSpPr>
        <p:spPr>
          <a:xfrm>
            <a:off x="2959100" y="5197475"/>
            <a:ext cx="48895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ctr">
              <a:buClr>
                <a:schemeClr val="accent2"/>
              </a:buClr>
              <a:buSzPts val="1200"/>
            </a:pPr>
            <a:r>
              <a:rPr lang="en-US" sz="16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12"/>
          <p:cNvSpPr/>
          <p:nvPr/>
        </p:nvSpPr>
        <p:spPr>
          <a:xfrm>
            <a:off x="2209801" y="3271839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12"/>
          <p:cNvSpPr txBox="1"/>
          <p:nvPr/>
        </p:nvSpPr>
        <p:spPr>
          <a:xfrm>
            <a:off x="2338388" y="3254375"/>
            <a:ext cx="48895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ctr">
              <a:buClr>
                <a:schemeClr val="accent2"/>
              </a:buClr>
              <a:buSzPts val="1200"/>
            </a:pPr>
            <a:r>
              <a:rPr lang="en-US" sz="16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sz="1600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12"/>
          <p:cNvSpPr/>
          <p:nvPr/>
        </p:nvSpPr>
        <p:spPr>
          <a:xfrm>
            <a:off x="5384801" y="4259264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12"/>
          <p:cNvSpPr txBox="1"/>
          <p:nvPr/>
        </p:nvSpPr>
        <p:spPr>
          <a:xfrm>
            <a:off x="5492750" y="4259263"/>
            <a:ext cx="490538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ctr">
              <a:buClr>
                <a:schemeClr val="accent2"/>
              </a:buClr>
              <a:buSzPts val="1200"/>
            </a:pPr>
            <a:r>
              <a:rPr lang="en-US" sz="16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12"/>
          <p:cNvSpPr txBox="1"/>
          <p:nvPr/>
        </p:nvSpPr>
        <p:spPr>
          <a:xfrm>
            <a:off x="2384425" y="2686050"/>
            <a:ext cx="53340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Clr>
                <a:schemeClr val="accent2"/>
              </a:buClr>
              <a:buSzPts val="1200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12"/>
          <p:cNvSpPr txBox="1"/>
          <p:nvPr/>
        </p:nvSpPr>
        <p:spPr>
          <a:xfrm>
            <a:off x="4421188" y="2686050"/>
            <a:ext cx="442912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Clr>
                <a:schemeClr val="accent2"/>
              </a:buClr>
              <a:buSzPts val="1200"/>
            </a:pP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/>
          </a:p>
        </p:txBody>
      </p:sp>
      <p:sp>
        <p:nvSpPr>
          <p:cNvPr id="372" name="Google Shape;372;p12"/>
          <p:cNvSpPr txBox="1"/>
          <p:nvPr/>
        </p:nvSpPr>
        <p:spPr>
          <a:xfrm>
            <a:off x="5546726" y="3624263"/>
            <a:ext cx="930275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Clr>
                <a:schemeClr val="accent2"/>
              </a:buClr>
              <a:buSzPts val="1200"/>
            </a:pP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Married </a:t>
            </a:r>
            <a:endParaRPr/>
          </a:p>
        </p:txBody>
      </p:sp>
      <p:sp>
        <p:nvSpPr>
          <p:cNvPr id="373" name="Google Shape;373;p12"/>
          <p:cNvSpPr txBox="1"/>
          <p:nvPr/>
        </p:nvSpPr>
        <p:spPr>
          <a:xfrm>
            <a:off x="3186114" y="3659188"/>
            <a:ext cx="1660525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Clr>
                <a:schemeClr val="accent2"/>
              </a:buClr>
              <a:buSzPts val="1200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Single, Divorced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12"/>
          <p:cNvSpPr txBox="1"/>
          <p:nvPr/>
        </p:nvSpPr>
        <p:spPr>
          <a:xfrm>
            <a:off x="2679701" y="4630738"/>
            <a:ext cx="720725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Clr>
                <a:schemeClr val="accent2"/>
              </a:buClr>
              <a:buSzPts val="1200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80K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12"/>
          <p:cNvSpPr txBox="1"/>
          <p:nvPr/>
        </p:nvSpPr>
        <p:spPr>
          <a:xfrm>
            <a:off x="4625976" y="4630738"/>
            <a:ext cx="720725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Clr>
                <a:schemeClr val="accent2"/>
              </a:buClr>
              <a:buSzPts val="1200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80K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76" name="Google Shape;376;p12"/>
          <p:cNvGraphicFramePr/>
          <p:nvPr/>
        </p:nvGraphicFramePr>
        <p:xfrm>
          <a:off x="6481763" y="1604964"/>
          <a:ext cx="3657600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8" r:id="rId5" imgW="3657600" imgH="1108075" progId="Word.Document.8">
                  <p:embed/>
                </p:oleObj>
              </mc:Choice>
              <mc:Fallback>
                <p:oleObj r:id="rId5" imgW="3657600" imgH="1108075" progId="Word.Document.8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6481763" y="1604964"/>
                        <a:ext cx="3657600" cy="110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7" name="Google Shape;377;p12"/>
          <p:cNvSpPr txBox="1"/>
          <p:nvPr/>
        </p:nvSpPr>
        <p:spPr>
          <a:xfrm>
            <a:off x="6324600" y="1143000"/>
            <a:ext cx="160020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ctr">
              <a:lnSpc>
                <a:spcPct val="80000"/>
              </a:lnSpc>
              <a:buClr>
                <a:schemeClr val="accent2"/>
              </a:buClr>
              <a:buSzPts val="1500"/>
            </a:pPr>
            <a:r>
              <a:rPr lang="en-US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Test Data</a:t>
            </a:r>
            <a:endParaRPr sz="20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8" name="Google Shape;378;p12"/>
          <p:cNvCxnSpPr/>
          <p:nvPr/>
        </p:nvCxnSpPr>
        <p:spPr>
          <a:xfrm flipH="1">
            <a:off x="6019800" y="2590800"/>
            <a:ext cx="3124200" cy="1828800"/>
          </a:xfrm>
          <a:prstGeom prst="straightConnector1">
            <a:avLst/>
          </a:prstGeom>
          <a:noFill/>
          <a:ln w="15875" cap="flat" cmpd="sng">
            <a:solidFill>
              <a:srgbClr val="FF0000"/>
            </a:solidFill>
            <a:prstDash val="dash"/>
            <a:round/>
            <a:headEnd type="triangle" w="med" len="med"/>
            <a:tailEnd type="none" w="med" len="med"/>
          </a:ln>
        </p:spPr>
      </p:cxnSp>
      <p:sp>
        <p:nvSpPr>
          <p:cNvPr id="379" name="Google Shape;379;p12"/>
          <p:cNvSpPr txBox="1"/>
          <p:nvPr/>
        </p:nvSpPr>
        <p:spPr>
          <a:xfrm>
            <a:off x="7543800" y="3581401"/>
            <a:ext cx="2667000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>
              <a:lnSpc>
                <a:spcPct val="80000"/>
              </a:lnSpc>
              <a:buClr>
                <a:schemeClr val="accent2"/>
              </a:buClr>
              <a:buSzPts val="1500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 Defaulted to “No”</a:t>
            </a:r>
            <a:endParaRPr/>
          </a:p>
        </p:txBody>
      </p:sp>
      <p:sp>
        <p:nvSpPr>
          <p:cNvPr id="380" name="Google Shape;380;p12"/>
          <p:cNvSpPr txBox="1"/>
          <p:nvPr/>
        </p:nvSpPr>
        <p:spPr>
          <a:xfrm>
            <a:off x="3130551" y="2362201"/>
            <a:ext cx="1027113" cy="593725"/>
          </a:xfrm>
          <a:prstGeom prst="rect">
            <a:avLst/>
          </a:prstGeom>
          <a:solidFill>
            <a:srgbClr val="FFFF00"/>
          </a:solidFill>
          <a:ln w="12700" cap="flat" cmpd="sng">
            <a:solidFill>
              <a:srgbClr val="0000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chemeClr val="accent2"/>
              </a:buClr>
              <a:buSzPts val="1200"/>
            </a:pPr>
            <a:r>
              <a:rPr lang="en-US" sz="1600" b="1">
                <a:solidFill>
                  <a:srgbClr val="2D1993"/>
                </a:solidFill>
                <a:latin typeface="Arial"/>
                <a:ea typeface="Arial"/>
                <a:cs typeface="Arial"/>
                <a:sym typeface="Arial"/>
              </a:rPr>
              <a:t>Home Owner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12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15</a:t>
            </a:fld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BF580-AC12-4077-836C-6D552FDFBCE5}" type="datetime1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2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3"/>
          <p:cNvSpPr txBox="1">
            <a:spLocks noGrp="1"/>
          </p:cNvSpPr>
          <p:nvPr>
            <p:ph type="title"/>
          </p:nvPr>
        </p:nvSpPr>
        <p:spPr>
          <a:xfrm>
            <a:off x="1905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b" anchorCtr="0">
            <a:noAutofit/>
          </a:bodyPr>
          <a:lstStyle/>
          <a:p>
            <a:pPr>
              <a:lnSpc>
                <a:spcPct val="112500"/>
              </a:lnSpc>
              <a:spcBef>
                <a:spcPts val="0"/>
              </a:spcBef>
            </a:pPr>
            <a:r>
              <a:rPr lang="en-US"/>
              <a:t>Another Example of Decision Tree</a:t>
            </a:r>
            <a:endParaRPr/>
          </a:p>
        </p:txBody>
      </p:sp>
      <p:sp>
        <p:nvSpPr>
          <p:cNvPr id="387" name="Google Shape;387;p13"/>
          <p:cNvSpPr txBox="1"/>
          <p:nvPr/>
        </p:nvSpPr>
        <p:spPr>
          <a:xfrm rot="-2416809">
            <a:off x="2514600" y="1447800"/>
            <a:ext cx="125730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ctr">
              <a:buClr>
                <a:schemeClr val="accent2"/>
              </a:buClr>
              <a:buSzPts val="1200"/>
            </a:pPr>
            <a:r>
              <a:rPr lang="en-US" sz="1600" b="1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categorical</a:t>
            </a:r>
            <a:endParaRPr sz="16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13"/>
          <p:cNvSpPr txBox="1"/>
          <p:nvPr/>
        </p:nvSpPr>
        <p:spPr>
          <a:xfrm rot="-2416809">
            <a:off x="3200400" y="1447800"/>
            <a:ext cx="125730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ctr">
              <a:buClr>
                <a:schemeClr val="accent2"/>
              </a:buClr>
              <a:buSzPts val="1200"/>
            </a:pPr>
            <a:r>
              <a:rPr lang="en-US" sz="1600" b="1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categorical</a:t>
            </a:r>
            <a:endParaRPr sz="16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13"/>
          <p:cNvSpPr txBox="1"/>
          <p:nvPr/>
        </p:nvSpPr>
        <p:spPr>
          <a:xfrm rot="-2416809">
            <a:off x="4038600" y="1447800"/>
            <a:ext cx="1277938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ctr">
              <a:buClr>
                <a:schemeClr val="accent2"/>
              </a:buClr>
              <a:buSzPts val="1200"/>
            </a:pPr>
            <a:r>
              <a:rPr lang="en-US" sz="1600" b="1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continuous</a:t>
            </a:r>
            <a:endParaRPr sz="16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3"/>
          <p:cNvSpPr txBox="1"/>
          <p:nvPr/>
        </p:nvSpPr>
        <p:spPr>
          <a:xfrm rot="-2416809">
            <a:off x="4800600" y="1600200"/>
            <a:ext cx="69215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ctr">
              <a:buClr>
                <a:schemeClr val="accent2"/>
              </a:buClr>
              <a:buSzPts val="1200"/>
            </a:pPr>
            <a:r>
              <a:rPr lang="en-US" sz="1600" b="1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class</a:t>
            </a:r>
            <a:endParaRPr sz="16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13"/>
          <p:cNvCxnSpPr/>
          <p:nvPr/>
        </p:nvCxnSpPr>
        <p:spPr>
          <a:xfrm>
            <a:off x="9529764" y="3497263"/>
            <a:ext cx="242887" cy="52705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2" name="Google Shape;392;p13"/>
          <p:cNvCxnSpPr/>
          <p:nvPr/>
        </p:nvCxnSpPr>
        <p:spPr>
          <a:xfrm flipH="1">
            <a:off x="8399463" y="3497263"/>
            <a:ext cx="323850" cy="52705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3" name="Google Shape;393;p13"/>
          <p:cNvCxnSpPr/>
          <p:nvPr/>
        </p:nvCxnSpPr>
        <p:spPr>
          <a:xfrm flipH="1">
            <a:off x="7405689" y="2733675"/>
            <a:ext cx="403225" cy="528638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4" name="Google Shape;394;p13"/>
          <p:cNvCxnSpPr/>
          <p:nvPr/>
        </p:nvCxnSpPr>
        <p:spPr>
          <a:xfrm>
            <a:off x="8616950" y="2733675"/>
            <a:ext cx="484188" cy="528638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5" name="Google Shape;395;p13"/>
          <p:cNvCxnSpPr/>
          <p:nvPr/>
        </p:nvCxnSpPr>
        <p:spPr>
          <a:xfrm>
            <a:off x="7567613" y="2006600"/>
            <a:ext cx="565150" cy="46355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6" name="Google Shape;396;p13"/>
          <p:cNvCxnSpPr/>
          <p:nvPr/>
        </p:nvCxnSpPr>
        <p:spPr>
          <a:xfrm flipH="1">
            <a:off x="6194425" y="2006600"/>
            <a:ext cx="565150" cy="46355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7" name="Google Shape;397;p13"/>
          <p:cNvSpPr txBox="1"/>
          <p:nvPr/>
        </p:nvSpPr>
        <p:spPr>
          <a:xfrm>
            <a:off x="6711951" y="1743075"/>
            <a:ext cx="936625" cy="349250"/>
          </a:xfrm>
          <a:prstGeom prst="rect">
            <a:avLst/>
          </a:prstGeom>
          <a:solidFill>
            <a:srgbClr val="FFFF00"/>
          </a:solidFill>
          <a:ln w="12700" cap="flat" cmpd="sng">
            <a:solidFill>
              <a:srgbClr val="0000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ctr">
              <a:buClr>
                <a:schemeClr val="accent2"/>
              </a:buClr>
              <a:buSzPts val="1200"/>
            </a:pPr>
            <a:r>
              <a:rPr lang="en-US" sz="1600" b="1">
                <a:solidFill>
                  <a:srgbClr val="2D1993"/>
                </a:solidFill>
                <a:latin typeface="Arial"/>
                <a:ea typeface="Arial"/>
                <a:cs typeface="Arial"/>
                <a:sym typeface="Arial"/>
              </a:rPr>
              <a:t>MarSt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13"/>
          <p:cNvSpPr txBox="1"/>
          <p:nvPr/>
        </p:nvSpPr>
        <p:spPr>
          <a:xfrm>
            <a:off x="7727950" y="2470151"/>
            <a:ext cx="935038" cy="593725"/>
          </a:xfrm>
          <a:prstGeom prst="rect">
            <a:avLst/>
          </a:prstGeom>
          <a:solidFill>
            <a:srgbClr val="FFFF00"/>
          </a:solidFill>
          <a:ln w="12700" cap="flat" cmpd="sng">
            <a:solidFill>
              <a:srgbClr val="0000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chemeClr val="accent2"/>
              </a:buClr>
              <a:buSzPts val="1200"/>
            </a:pPr>
            <a:r>
              <a:rPr lang="en-US" sz="1600" b="1">
                <a:solidFill>
                  <a:srgbClr val="2D1993"/>
                </a:solidFill>
                <a:latin typeface="Arial"/>
                <a:ea typeface="Arial"/>
                <a:cs typeface="Arial"/>
                <a:sym typeface="Arial"/>
              </a:rPr>
              <a:t>Home Owner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13"/>
          <p:cNvSpPr txBox="1"/>
          <p:nvPr/>
        </p:nvSpPr>
        <p:spPr>
          <a:xfrm>
            <a:off x="8642351" y="3232150"/>
            <a:ext cx="968375" cy="349250"/>
          </a:xfrm>
          <a:prstGeom prst="rect">
            <a:avLst/>
          </a:prstGeom>
          <a:solidFill>
            <a:srgbClr val="FFFF00"/>
          </a:solidFill>
          <a:ln w="12700" cap="flat" cmpd="sng">
            <a:solidFill>
              <a:srgbClr val="0000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ctr">
              <a:buClr>
                <a:schemeClr val="accent2"/>
              </a:buClr>
              <a:buSzPts val="1200"/>
            </a:pPr>
            <a:r>
              <a:rPr lang="en-US" sz="1600" b="1">
                <a:solidFill>
                  <a:srgbClr val="2D1993"/>
                </a:solidFill>
                <a:latin typeface="Arial"/>
                <a:ea typeface="Arial"/>
                <a:cs typeface="Arial"/>
                <a:sym typeface="Arial"/>
              </a:rPr>
              <a:t>Income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13"/>
          <p:cNvSpPr/>
          <p:nvPr/>
        </p:nvSpPr>
        <p:spPr>
          <a:xfrm>
            <a:off x="9569451" y="4021138"/>
            <a:ext cx="627063" cy="366712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13"/>
          <p:cNvSpPr txBox="1"/>
          <p:nvPr/>
        </p:nvSpPr>
        <p:spPr>
          <a:xfrm>
            <a:off x="9493250" y="4021138"/>
            <a:ext cx="68580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ctr">
              <a:buClr>
                <a:schemeClr val="accent2"/>
              </a:buClr>
              <a:buSzPts val="1200"/>
            </a:pPr>
            <a:r>
              <a:rPr lang="en-US" sz="16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13"/>
          <p:cNvSpPr/>
          <p:nvPr/>
        </p:nvSpPr>
        <p:spPr>
          <a:xfrm>
            <a:off x="8077200" y="4038600"/>
            <a:ext cx="654050" cy="363538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13"/>
          <p:cNvSpPr txBox="1"/>
          <p:nvPr/>
        </p:nvSpPr>
        <p:spPr>
          <a:xfrm>
            <a:off x="8174038" y="4024313"/>
            <a:ext cx="48895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ctr">
              <a:buClr>
                <a:schemeClr val="accent2"/>
              </a:buClr>
              <a:buSzPts val="1200"/>
            </a:pPr>
            <a:r>
              <a:rPr lang="en-US" sz="16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13"/>
          <p:cNvSpPr/>
          <p:nvPr/>
        </p:nvSpPr>
        <p:spPr>
          <a:xfrm>
            <a:off x="5872163" y="2484438"/>
            <a:ext cx="685800" cy="347662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13"/>
          <p:cNvSpPr txBox="1"/>
          <p:nvPr/>
        </p:nvSpPr>
        <p:spPr>
          <a:xfrm>
            <a:off x="5967413" y="2470150"/>
            <a:ext cx="48895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ctr">
              <a:buClr>
                <a:schemeClr val="accent2"/>
              </a:buClr>
              <a:buSzPts val="1200"/>
            </a:pPr>
            <a:r>
              <a:rPr lang="en-US" sz="16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sz="1600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6" name="Google Shape;406;p13"/>
          <p:cNvGrpSpPr/>
          <p:nvPr/>
        </p:nvGrpSpPr>
        <p:grpSpPr>
          <a:xfrm>
            <a:off x="7118350" y="3232150"/>
            <a:ext cx="685800" cy="381000"/>
            <a:chOff x="4927" y="2340"/>
            <a:chExt cx="432" cy="240"/>
          </a:xfrm>
        </p:grpSpPr>
        <p:sp>
          <p:nvSpPr>
            <p:cNvPr id="407" name="Google Shape;407;p13"/>
            <p:cNvSpPr/>
            <p:nvPr/>
          </p:nvSpPr>
          <p:spPr>
            <a:xfrm>
              <a:off x="4927" y="2340"/>
              <a:ext cx="432" cy="240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3"/>
            <p:cNvSpPr txBox="1"/>
            <p:nvPr/>
          </p:nvSpPr>
          <p:spPr>
            <a:xfrm>
              <a:off x="4975" y="2340"/>
              <a:ext cx="308" cy="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342900" indent="-342900" algn="ctr">
                <a:buClr>
                  <a:schemeClr val="accent2"/>
                </a:buClr>
                <a:buSzPts val="1200"/>
              </a:pPr>
              <a:r>
                <a:rPr lang="en-US" sz="1600" b="1">
                  <a:solidFill>
                    <a:srgbClr val="800000"/>
                  </a:solidFill>
                  <a:latin typeface="Arial"/>
                  <a:ea typeface="Arial"/>
                  <a:cs typeface="Arial"/>
                  <a:sym typeface="Arial"/>
                </a:rPr>
                <a:t>NO</a:t>
              </a:r>
              <a:endParaRPr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9" name="Google Shape;409;p13"/>
          <p:cNvSpPr txBox="1"/>
          <p:nvPr/>
        </p:nvSpPr>
        <p:spPr>
          <a:xfrm>
            <a:off x="7042150" y="2774950"/>
            <a:ext cx="53340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Clr>
                <a:schemeClr val="accent2"/>
              </a:buClr>
              <a:buSzPts val="1200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13"/>
          <p:cNvSpPr txBox="1"/>
          <p:nvPr/>
        </p:nvSpPr>
        <p:spPr>
          <a:xfrm>
            <a:off x="8794751" y="2698750"/>
            <a:ext cx="442913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Clr>
                <a:schemeClr val="accent2"/>
              </a:buClr>
              <a:buSzPts val="1200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13"/>
          <p:cNvSpPr txBox="1"/>
          <p:nvPr/>
        </p:nvSpPr>
        <p:spPr>
          <a:xfrm>
            <a:off x="5670551" y="1936750"/>
            <a:ext cx="930275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Clr>
                <a:schemeClr val="accent2"/>
              </a:buClr>
              <a:buSzPts val="1200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Married</a:t>
            </a:r>
            <a:r>
              <a:rPr lang="en-US"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412" name="Google Shape;412;p13"/>
          <p:cNvSpPr txBox="1"/>
          <p:nvPr/>
        </p:nvSpPr>
        <p:spPr>
          <a:xfrm>
            <a:off x="7270750" y="1708151"/>
            <a:ext cx="1398588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Clr>
                <a:schemeClr val="accent2"/>
              </a:buClr>
              <a:buSzPts val="1200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Single, Divorced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13"/>
          <p:cNvSpPr txBox="1"/>
          <p:nvPr/>
        </p:nvSpPr>
        <p:spPr>
          <a:xfrm>
            <a:off x="7877176" y="3562350"/>
            <a:ext cx="720725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Clr>
                <a:schemeClr val="accent2"/>
              </a:buClr>
              <a:buSzPts val="1200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80K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13"/>
          <p:cNvSpPr txBox="1"/>
          <p:nvPr/>
        </p:nvSpPr>
        <p:spPr>
          <a:xfrm>
            <a:off x="9652001" y="3562350"/>
            <a:ext cx="720725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Clr>
                <a:schemeClr val="accent2"/>
              </a:buClr>
              <a:buSzPts val="1200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80K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13"/>
          <p:cNvSpPr txBox="1"/>
          <p:nvPr/>
        </p:nvSpPr>
        <p:spPr>
          <a:xfrm>
            <a:off x="5867400" y="5029200"/>
            <a:ext cx="4419600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CC3300"/>
              </a:buClr>
              <a:buSzPts val="1800"/>
            </a:pPr>
            <a:r>
              <a:rPr lang="en-US" b="1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There could be more than one tree that fits the same data!</a:t>
            </a:r>
            <a:endParaRPr/>
          </a:p>
        </p:txBody>
      </p:sp>
      <p:graphicFrame>
        <p:nvGraphicFramePr>
          <p:cNvPr id="416" name="Google Shape;416;p13"/>
          <p:cNvGraphicFramePr/>
          <p:nvPr/>
        </p:nvGraphicFramePr>
        <p:xfrm>
          <a:off x="1676400" y="2071689"/>
          <a:ext cx="3886200" cy="383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2" r:id="rId5" imgW="3886200" imgH="3832225" progId="Word.Document.8">
                  <p:embed/>
                </p:oleObj>
              </mc:Choice>
              <mc:Fallback>
                <p:oleObj r:id="rId5" imgW="3886200" imgH="3832225" progId="Word.Document.8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1676400" y="2071689"/>
                        <a:ext cx="3886200" cy="3832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7" name="Google Shape;417;p13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16</a:t>
            </a:fld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9980-E3AB-4D5F-AA31-013446FC129D}" type="datetime1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4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4"/>
          <p:cNvSpPr txBox="1">
            <a:spLocks noGrp="1"/>
          </p:cNvSpPr>
          <p:nvPr>
            <p:ph type="title"/>
          </p:nvPr>
        </p:nvSpPr>
        <p:spPr>
          <a:xfrm>
            <a:off x="1905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b" anchorCtr="0">
            <a:noAutofit/>
          </a:bodyPr>
          <a:lstStyle/>
          <a:p>
            <a:pPr>
              <a:lnSpc>
                <a:spcPct val="112500"/>
              </a:lnSpc>
              <a:spcBef>
                <a:spcPts val="0"/>
              </a:spcBef>
            </a:pPr>
            <a:r>
              <a:rPr lang="en-US"/>
              <a:t>Decision Tree Classification Task</a:t>
            </a:r>
            <a:endParaRPr/>
          </a:p>
        </p:txBody>
      </p:sp>
      <p:graphicFrame>
        <p:nvGraphicFramePr>
          <p:cNvPr id="423" name="Google Shape;423;p14"/>
          <p:cNvGraphicFramePr/>
          <p:nvPr/>
        </p:nvGraphicFramePr>
        <p:xfrm>
          <a:off x="2617788" y="1143000"/>
          <a:ext cx="6951662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6" r:id="rId4" imgW="6951662" imgH="5181600" progId="Visio.Drawing.6">
                  <p:embed/>
                </p:oleObj>
              </mc:Choice>
              <mc:Fallback>
                <p:oleObj r:id="rId4" imgW="6951662" imgH="5181600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2617788" y="1143000"/>
                        <a:ext cx="6951662" cy="518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24" name="Google Shape;424;p14"/>
          <p:cNvCxnSpPr/>
          <p:nvPr/>
        </p:nvCxnSpPr>
        <p:spPr>
          <a:xfrm rot="10800000">
            <a:off x="7924800" y="2362200"/>
            <a:ext cx="685800" cy="0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5" name="Google Shape;425;p14"/>
          <p:cNvSpPr txBox="1"/>
          <p:nvPr/>
        </p:nvSpPr>
        <p:spPr>
          <a:xfrm>
            <a:off x="8610600" y="4283075"/>
            <a:ext cx="1219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Decision Tree</a:t>
            </a:r>
            <a:endParaRPr/>
          </a:p>
        </p:txBody>
      </p:sp>
      <p:sp>
        <p:nvSpPr>
          <p:cNvPr id="426" name="Google Shape;426;p14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17</a:t>
            </a:fld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76BE9-A33E-4E1A-9669-EAACA2502C8C}" type="datetime1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6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5"/>
          <p:cNvSpPr txBox="1">
            <a:spLocks noGrp="1"/>
          </p:cNvSpPr>
          <p:nvPr>
            <p:ph type="title"/>
          </p:nvPr>
        </p:nvSpPr>
        <p:spPr>
          <a:xfrm>
            <a:off x="1905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b" anchorCtr="0">
            <a:noAutofit/>
          </a:bodyPr>
          <a:lstStyle/>
          <a:p>
            <a:pPr>
              <a:lnSpc>
                <a:spcPct val="112500"/>
              </a:lnSpc>
              <a:spcBef>
                <a:spcPts val="0"/>
              </a:spcBef>
            </a:pPr>
            <a:r>
              <a:rPr lang="en-US"/>
              <a:t>Decision Tree Induction</a:t>
            </a:r>
            <a:endParaRPr/>
          </a:p>
        </p:txBody>
      </p:sp>
      <p:sp>
        <p:nvSpPr>
          <p:cNvPr id="432" name="Google Shape;432;p15"/>
          <p:cNvSpPr txBox="1">
            <a:spLocks noGrp="1"/>
          </p:cNvSpPr>
          <p:nvPr>
            <p:ph type="body" idx="1"/>
          </p:nvPr>
        </p:nvSpPr>
        <p:spPr>
          <a:xfrm>
            <a:off x="1935163" y="1143000"/>
            <a:ext cx="8318500" cy="5181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t" anchorCtr="0">
            <a:noAutofit/>
          </a:bodyPr>
          <a:lstStyle/>
          <a:p>
            <a:pPr marL="292100" indent="-292100">
              <a:spcBef>
                <a:spcPts val="0"/>
              </a:spcBef>
              <a:buSzPts val="2100"/>
              <a:buChar char="●"/>
            </a:pPr>
            <a:r>
              <a:rPr lang="en-US"/>
              <a:t>Many Algorithms:</a:t>
            </a:r>
            <a:endParaRPr/>
          </a:p>
          <a:p>
            <a:pPr marL="800100" lvl="1" indent="-342900">
              <a:spcBef>
                <a:spcPts val="680"/>
              </a:spcBef>
              <a:buSzPts val="2800"/>
              <a:buChar char="–"/>
            </a:pPr>
            <a:r>
              <a:rPr lang="en-US"/>
              <a:t>Hunt’s Algorithm (one of the earliest)</a:t>
            </a:r>
            <a:endParaRPr/>
          </a:p>
          <a:p>
            <a:pPr marL="800100" lvl="1" indent="-342900">
              <a:spcBef>
                <a:spcPts val="680"/>
              </a:spcBef>
              <a:buSzPts val="2800"/>
              <a:buChar char="–"/>
            </a:pPr>
            <a:r>
              <a:rPr lang="en-US"/>
              <a:t>CART</a:t>
            </a:r>
            <a:endParaRPr/>
          </a:p>
          <a:p>
            <a:pPr marL="800100" lvl="1" indent="-342900">
              <a:spcBef>
                <a:spcPts val="680"/>
              </a:spcBef>
              <a:buSzPts val="2800"/>
              <a:buChar char="–"/>
            </a:pPr>
            <a:r>
              <a:rPr lang="en-US"/>
              <a:t>ID3, C4.5</a:t>
            </a:r>
            <a:endParaRPr/>
          </a:p>
          <a:p>
            <a:pPr marL="800100" lvl="1" indent="-342900">
              <a:spcBef>
                <a:spcPts val="680"/>
              </a:spcBef>
              <a:buSzPts val="2800"/>
              <a:buChar char="–"/>
            </a:pPr>
            <a:r>
              <a:rPr lang="en-US"/>
              <a:t>SLIQ,SPRINT</a:t>
            </a:r>
            <a:endParaRPr/>
          </a:p>
        </p:txBody>
      </p:sp>
      <p:sp>
        <p:nvSpPr>
          <p:cNvPr id="433" name="Google Shape;433;p15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18</a:t>
            </a:fld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00725-CF91-4ACC-B9A8-D505FAF97008}" type="datetime1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1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6"/>
          <p:cNvSpPr txBox="1">
            <a:spLocks noGrp="1"/>
          </p:cNvSpPr>
          <p:nvPr>
            <p:ph type="title"/>
          </p:nvPr>
        </p:nvSpPr>
        <p:spPr>
          <a:xfrm>
            <a:off x="1905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b" anchorCtr="0">
            <a:noAutofit/>
          </a:bodyPr>
          <a:lstStyle/>
          <a:p>
            <a:pPr>
              <a:lnSpc>
                <a:spcPct val="112500"/>
              </a:lnSpc>
            </a:pPr>
            <a:r>
              <a:rPr lang="en-US"/>
              <a:t>General Structure of Hunt’s Algorithm</a:t>
            </a:r>
            <a:endParaRPr/>
          </a:p>
        </p:txBody>
      </p:sp>
      <p:sp>
        <p:nvSpPr>
          <p:cNvPr id="439" name="Google Shape;439;p16"/>
          <p:cNvSpPr txBox="1">
            <a:spLocks noGrp="1"/>
          </p:cNvSpPr>
          <p:nvPr>
            <p:ph type="body" idx="1"/>
          </p:nvPr>
        </p:nvSpPr>
        <p:spPr>
          <a:xfrm>
            <a:off x="1935163" y="1143000"/>
            <a:ext cx="4083050" cy="5181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t" anchorCtr="0">
            <a:noAutofit/>
          </a:bodyPr>
          <a:lstStyle/>
          <a:p>
            <a:pPr marL="292100" indent="-292100">
              <a:spcBef>
                <a:spcPts val="0"/>
              </a:spcBef>
              <a:buSzPts val="1500"/>
              <a:buFont typeface="Arial"/>
              <a:buChar char="●"/>
            </a:pPr>
            <a:r>
              <a:rPr lang="en-US" sz="2000"/>
              <a:t>Let D</a:t>
            </a:r>
            <a:r>
              <a:rPr lang="en-US" sz="2000" baseline="-25000"/>
              <a:t>t</a:t>
            </a:r>
            <a:r>
              <a:rPr lang="en-US" sz="2000"/>
              <a:t> be the set of training records that reach a node t</a:t>
            </a:r>
            <a:endParaRPr/>
          </a:p>
          <a:p>
            <a:pPr marL="2057400" lvl="4" indent="-127000">
              <a:spcBef>
                <a:spcPts val="720"/>
              </a:spcBef>
              <a:buSzPts val="1600"/>
              <a:buNone/>
            </a:pP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92100" indent="-292100">
              <a:spcBef>
                <a:spcPts val="200"/>
              </a:spcBef>
              <a:buSzPts val="1500"/>
              <a:buFont typeface="Arial"/>
              <a:buChar char="●"/>
            </a:pPr>
            <a:r>
              <a:rPr lang="en-US" sz="2000"/>
              <a:t>General Procedure:</a:t>
            </a:r>
            <a:endParaRPr/>
          </a:p>
          <a:p>
            <a:pPr marL="800100" lvl="1">
              <a:spcBef>
                <a:spcPts val="600"/>
              </a:spcBef>
              <a:buSzPts val="2000"/>
              <a:buFont typeface="Arial"/>
              <a:buChar char="–"/>
            </a:pPr>
            <a:r>
              <a:rPr lang="en-US" sz="2000"/>
              <a:t>If D</a:t>
            </a:r>
            <a:r>
              <a:rPr lang="en-US" sz="2000" baseline="-25000"/>
              <a:t>t</a:t>
            </a:r>
            <a:r>
              <a:rPr lang="en-US" sz="2000"/>
              <a:t> contains records that belong the same class y</a:t>
            </a:r>
            <a:r>
              <a:rPr lang="en-US" sz="2000" baseline="-25000"/>
              <a:t>t</a:t>
            </a:r>
            <a:r>
              <a:rPr lang="en-US" sz="2000"/>
              <a:t>, then t is a leaf node labeled as y</a:t>
            </a:r>
            <a:r>
              <a:rPr lang="en-US" sz="2000" baseline="-25000"/>
              <a:t>t</a:t>
            </a:r>
            <a:endParaRPr/>
          </a:p>
          <a:p>
            <a:pPr marL="800100" lvl="1">
              <a:spcBef>
                <a:spcPts val="600"/>
              </a:spcBef>
              <a:buSzPts val="2000"/>
              <a:buFont typeface="Arial"/>
              <a:buChar char="–"/>
            </a:pPr>
            <a:r>
              <a:rPr lang="en-US" sz="2000"/>
              <a:t>If D</a:t>
            </a:r>
            <a:r>
              <a:rPr lang="en-US" sz="2000" baseline="-25000"/>
              <a:t>t</a:t>
            </a:r>
            <a:r>
              <a:rPr lang="en-US" sz="2000"/>
              <a:t> contains records that belong to more than one class, use an attribute test to split the data into smaller subsets. Recursively apply the procedure to each subset.</a:t>
            </a:r>
            <a:endParaRPr/>
          </a:p>
        </p:txBody>
      </p:sp>
      <p:sp>
        <p:nvSpPr>
          <p:cNvPr id="440" name="Google Shape;440;p16"/>
          <p:cNvSpPr/>
          <p:nvPr/>
        </p:nvSpPr>
        <p:spPr>
          <a:xfrm>
            <a:off x="7696200" y="4800600"/>
            <a:ext cx="1447800" cy="7620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1" name="Google Shape;441;p16"/>
          <p:cNvCxnSpPr/>
          <p:nvPr/>
        </p:nvCxnSpPr>
        <p:spPr>
          <a:xfrm flipH="1">
            <a:off x="7239000" y="5562600"/>
            <a:ext cx="990600" cy="3810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2" name="Google Shape;442;p16"/>
          <p:cNvCxnSpPr/>
          <p:nvPr/>
        </p:nvCxnSpPr>
        <p:spPr>
          <a:xfrm>
            <a:off x="8382000" y="5562600"/>
            <a:ext cx="0" cy="5334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3" name="Google Shape;443;p16"/>
          <p:cNvCxnSpPr/>
          <p:nvPr/>
        </p:nvCxnSpPr>
        <p:spPr>
          <a:xfrm>
            <a:off x="8534400" y="5562600"/>
            <a:ext cx="990600" cy="3810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4" name="Google Shape;444;p16"/>
          <p:cNvCxnSpPr/>
          <p:nvPr/>
        </p:nvCxnSpPr>
        <p:spPr>
          <a:xfrm flipH="1">
            <a:off x="8382000" y="4419600"/>
            <a:ext cx="228600" cy="3810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5" name="Google Shape;445;p16"/>
          <p:cNvSpPr txBox="1"/>
          <p:nvPr/>
        </p:nvSpPr>
        <p:spPr>
          <a:xfrm>
            <a:off x="8610600" y="4267201"/>
            <a:ext cx="6096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2000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20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/>
          </a:p>
        </p:txBody>
      </p:sp>
      <p:sp>
        <p:nvSpPr>
          <p:cNvPr id="446" name="Google Shape;446;p16"/>
          <p:cNvSpPr txBox="1"/>
          <p:nvPr/>
        </p:nvSpPr>
        <p:spPr>
          <a:xfrm>
            <a:off x="8229600" y="4953000"/>
            <a:ext cx="381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</p:txBody>
      </p:sp>
      <p:graphicFrame>
        <p:nvGraphicFramePr>
          <p:cNvPr id="447" name="Google Shape;447;p16"/>
          <p:cNvGraphicFramePr/>
          <p:nvPr/>
        </p:nvGraphicFramePr>
        <p:xfrm>
          <a:off x="6934200" y="1143001"/>
          <a:ext cx="3200400" cy="315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0" r:id="rId5" imgW="3200400" imgH="3154363" progId="Word.Document.8">
                  <p:embed/>
                </p:oleObj>
              </mc:Choice>
              <mc:Fallback>
                <p:oleObj r:id="rId5" imgW="3200400" imgH="3154363" progId="Word.Document.8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6934200" y="1143001"/>
                        <a:ext cx="3200400" cy="315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8" name="Google Shape;448;p16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19</a:t>
            </a:fld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4F48B7F-0DAA-43E1-8554-C550D245EE85}" type="datetime1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86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Learning goals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this presentation, you should be able to</a:t>
            </a:r>
          </a:p>
          <a:p>
            <a:pPr lvl="1"/>
            <a:r>
              <a:rPr lang="en-US" dirty="0" smtClean="0"/>
              <a:t>Understand how </a:t>
            </a:r>
            <a:r>
              <a:rPr lang="en-US" dirty="0"/>
              <a:t>d</a:t>
            </a:r>
            <a:r>
              <a:rPr lang="en-US" dirty="0" smtClean="0"/>
              <a:t>ecision tree makes prediction</a:t>
            </a:r>
          </a:p>
          <a:p>
            <a:pPr lvl="1"/>
            <a:r>
              <a:rPr lang="en-US" dirty="0" smtClean="0"/>
              <a:t>Understand </a:t>
            </a:r>
            <a:r>
              <a:rPr lang="en-US" dirty="0" err="1" smtClean="0"/>
              <a:t>overfitting</a:t>
            </a:r>
            <a:r>
              <a:rPr lang="en-US" dirty="0" smtClean="0"/>
              <a:t> and </a:t>
            </a:r>
            <a:r>
              <a:rPr lang="en-US" dirty="0" err="1" smtClean="0"/>
              <a:t>underfitting</a:t>
            </a:r>
            <a:r>
              <a:rPr lang="en-US" dirty="0" smtClean="0"/>
              <a:t> issues</a:t>
            </a:r>
          </a:p>
          <a:p>
            <a:pPr lvl="1"/>
            <a:r>
              <a:rPr lang="en-US" dirty="0" smtClean="0"/>
              <a:t>Apply decision tree classifier and interpret what the model does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0D35-48E9-4D7E-87D8-AF5E837519D7}" type="datetime1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653BE-5C84-47C8-BD6C-C4E4BA1A36D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6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7"/>
          <p:cNvSpPr txBox="1">
            <a:spLocks noGrp="1"/>
          </p:cNvSpPr>
          <p:nvPr>
            <p:ph type="title"/>
          </p:nvPr>
        </p:nvSpPr>
        <p:spPr>
          <a:xfrm>
            <a:off x="1905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b" anchorCtr="0">
            <a:noAutofit/>
          </a:bodyPr>
          <a:lstStyle/>
          <a:p>
            <a:pPr>
              <a:lnSpc>
                <a:spcPct val="112500"/>
              </a:lnSpc>
              <a:spcBef>
                <a:spcPts val="0"/>
              </a:spcBef>
            </a:pPr>
            <a:r>
              <a:rPr lang="en-US"/>
              <a:t>Hunt’s Algorithm</a:t>
            </a:r>
            <a:endParaRPr/>
          </a:p>
        </p:txBody>
      </p:sp>
      <p:graphicFrame>
        <p:nvGraphicFramePr>
          <p:cNvPr id="454" name="Google Shape;454;p17"/>
          <p:cNvGraphicFramePr/>
          <p:nvPr/>
        </p:nvGraphicFramePr>
        <p:xfrm>
          <a:off x="1600200" y="1174750"/>
          <a:ext cx="6324600" cy="507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0" r:id="rId4" imgW="6324600" imgH="5073650" progId="Visio.Drawing.6">
                  <p:embed/>
                </p:oleObj>
              </mc:Choice>
              <mc:Fallback>
                <p:oleObj r:id="rId4" imgW="6324600" imgH="5073650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1600200" y="1174750"/>
                        <a:ext cx="6324600" cy="5073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5" name="Google Shape;455;p17"/>
          <p:cNvSpPr txBox="1"/>
          <p:nvPr/>
        </p:nvSpPr>
        <p:spPr>
          <a:xfrm>
            <a:off x="5257800" y="2209801"/>
            <a:ext cx="55245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(3,0)</a:t>
            </a:r>
            <a:endParaRPr/>
          </a:p>
        </p:txBody>
      </p:sp>
      <p:sp>
        <p:nvSpPr>
          <p:cNvPr id="456" name="Google Shape;456;p17"/>
          <p:cNvSpPr txBox="1"/>
          <p:nvPr/>
        </p:nvSpPr>
        <p:spPr>
          <a:xfrm>
            <a:off x="6534150" y="2209801"/>
            <a:ext cx="55245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(4,3)</a:t>
            </a:r>
            <a:endParaRPr/>
          </a:p>
        </p:txBody>
      </p:sp>
      <p:sp>
        <p:nvSpPr>
          <p:cNvPr id="457" name="Google Shape;457;p17"/>
          <p:cNvSpPr txBox="1"/>
          <p:nvPr/>
        </p:nvSpPr>
        <p:spPr>
          <a:xfrm>
            <a:off x="1676400" y="4648201"/>
            <a:ext cx="55245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(3,0)</a:t>
            </a:r>
            <a:endParaRPr/>
          </a:p>
        </p:txBody>
      </p:sp>
      <p:sp>
        <p:nvSpPr>
          <p:cNvPr id="458" name="Google Shape;458;p17"/>
          <p:cNvSpPr txBox="1"/>
          <p:nvPr/>
        </p:nvSpPr>
        <p:spPr>
          <a:xfrm>
            <a:off x="2133600" y="5407026"/>
            <a:ext cx="55245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(1,3)</a:t>
            </a:r>
            <a:endParaRPr/>
          </a:p>
        </p:txBody>
      </p:sp>
      <p:sp>
        <p:nvSpPr>
          <p:cNvPr id="459" name="Google Shape;459;p17"/>
          <p:cNvSpPr txBox="1"/>
          <p:nvPr/>
        </p:nvSpPr>
        <p:spPr>
          <a:xfrm>
            <a:off x="3562350" y="5407026"/>
            <a:ext cx="55245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(3,0)</a:t>
            </a:r>
            <a:endParaRPr/>
          </a:p>
        </p:txBody>
      </p:sp>
      <p:sp>
        <p:nvSpPr>
          <p:cNvPr id="460" name="Google Shape;460;p17"/>
          <p:cNvSpPr txBox="1"/>
          <p:nvPr/>
        </p:nvSpPr>
        <p:spPr>
          <a:xfrm>
            <a:off x="5181600" y="4187826"/>
            <a:ext cx="55245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(3,0)</a:t>
            </a:r>
            <a:endParaRPr/>
          </a:p>
        </p:txBody>
      </p:sp>
      <p:sp>
        <p:nvSpPr>
          <p:cNvPr id="461" name="Google Shape;461;p17"/>
          <p:cNvSpPr txBox="1"/>
          <p:nvPr/>
        </p:nvSpPr>
        <p:spPr>
          <a:xfrm>
            <a:off x="5181600" y="5635626"/>
            <a:ext cx="55245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(1,0)</a:t>
            </a:r>
            <a:endParaRPr/>
          </a:p>
        </p:txBody>
      </p:sp>
      <p:sp>
        <p:nvSpPr>
          <p:cNvPr id="462" name="Google Shape;462;p17"/>
          <p:cNvSpPr txBox="1"/>
          <p:nvPr/>
        </p:nvSpPr>
        <p:spPr>
          <a:xfrm>
            <a:off x="6381750" y="5635626"/>
            <a:ext cx="55245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(0,3)</a:t>
            </a:r>
            <a:endParaRPr/>
          </a:p>
        </p:txBody>
      </p:sp>
      <p:sp>
        <p:nvSpPr>
          <p:cNvPr id="463" name="Google Shape;463;p17"/>
          <p:cNvSpPr txBox="1"/>
          <p:nvPr/>
        </p:nvSpPr>
        <p:spPr>
          <a:xfrm>
            <a:off x="7067550" y="4873626"/>
            <a:ext cx="55245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(3,0)</a:t>
            </a:r>
            <a:endParaRPr/>
          </a:p>
        </p:txBody>
      </p:sp>
      <p:sp>
        <p:nvSpPr>
          <p:cNvPr id="464" name="Google Shape;464;p17"/>
          <p:cNvSpPr txBox="1"/>
          <p:nvPr/>
        </p:nvSpPr>
        <p:spPr>
          <a:xfrm>
            <a:off x="2514600" y="2054226"/>
            <a:ext cx="55245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(7,3)</a:t>
            </a:r>
            <a:endParaRPr/>
          </a:p>
        </p:txBody>
      </p:sp>
      <p:graphicFrame>
        <p:nvGraphicFramePr>
          <p:cNvPr id="465" name="Google Shape;465;p17"/>
          <p:cNvGraphicFramePr/>
          <p:nvPr/>
        </p:nvGraphicFramePr>
        <p:xfrm>
          <a:off x="7543800" y="914400"/>
          <a:ext cx="2979738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1" r:id="rId7" imgW="2979738" imgH="3276600" progId="Word.Document.8">
                  <p:embed/>
                </p:oleObj>
              </mc:Choice>
              <mc:Fallback>
                <p:oleObj r:id="rId7" imgW="2979738" imgH="3276600" progId="Word.Document.8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8">
                        <a:alphaModFix/>
                      </a:blip>
                      <a:srcRect/>
                      <a:stretch/>
                    </p:blipFill>
                    <p:spPr>
                      <a:xfrm>
                        <a:off x="7543800" y="914400"/>
                        <a:ext cx="2979738" cy="327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6" name="Google Shape;466;p17"/>
          <p:cNvSpPr/>
          <p:nvPr/>
        </p:nvSpPr>
        <p:spPr>
          <a:xfrm>
            <a:off x="4724400" y="4330700"/>
            <a:ext cx="3276600" cy="191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17"/>
          <p:cNvSpPr/>
          <p:nvPr/>
        </p:nvSpPr>
        <p:spPr>
          <a:xfrm>
            <a:off x="4572001" y="2919414"/>
            <a:ext cx="2816225" cy="17287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17"/>
          <p:cNvSpPr/>
          <p:nvPr/>
        </p:nvSpPr>
        <p:spPr>
          <a:xfrm>
            <a:off x="1581151" y="3476626"/>
            <a:ext cx="2816225" cy="27717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17"/>
          <p:cNvSpPr/>
          <p:nvPr/>
        </p:nvSpPr>
        <p:spPr>
          <a:xfrm>
            <a:off x="4722814" y="1104901"/>
            <a:ext cx="2816225" cy="27717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17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20</a:t>
            </a:fld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2F565-D6F6-478F-8622-25A4CF8B1850}" type="datetime1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07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8"/>
          <p:cNvSpPr txBox="1">
            <a:spLocks noGrp="1"/>
          </p:cNvSpPr>
          <p:nvPr>
            <p:ph type="title"/>
          </p:nvPr>
        </p:nvSpPr>
        <p:spPr>
          <a:xfrm>
            <a:off x="1905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b" anchorCtr="0">
            <a:noAutofit/>
          </a:bodyPr>
          <a:lstStyle/>
          <a:p>
            <a:pPr>
              <a:lnSpc>
                <a:spcPct val="112500"/>
              </a:lnSpc>
              <a:spcBef>
                <a:spcPts val="0"/>
              </a:spcBef>
            </a:pPr>
            <a:r>
              <a:rPr lang="en-US"/>
              <a:t>Hunt’s Algorithm</a:t>
            </a:r>
            <a:endParaRPr/>
          </a:p>
        </p:txBody>
      </p:sp>
      <p:graphicFrame>
        <p:nvGraphicFramePr>
          <p:cNvPr id="476" name="Google Shape;476;p18"/>
          <p:cNvGraphicFramePr/>
          <p:nvPr/>
        </p:nvGraphicFramePr>
        <p:xfrm>
          <a:off x="1600200" y="1174750"/>
          <a:ext cx="6324600" cy="507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4" r:id="rId4" imgW="6324600" imgH="5073650" progId="Visio.Drawing.6">
                  <p:embed/>
                </p:oleObj>
              </mc:Choice>
              <mc:Fallback>
                <p:oleObj r:id="rId4" imgW="6324600" imgH="5073650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1600200" y="1174750"/>
                        <a:ext cx="6324600" cy="5073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7" name="Google Shape;477;p18"/>
          <p:cNvSpPr txBox="1"/>
          <p:nvPr/>
        </p:nvSpPr>
        <p:spPr>
          <a:xfrm>
            <a:off x="5257800" y="2209801"/>
            <a:ext cx="55245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(3,0)</a:t>
            </a:r>
            <a:endParaRPr/>
          </a:p>
        </p:txBody>
      </p:sp>
      <p:sp>
        <p:nvSpPr>
          <p:cNvPr id="478" name="Google Shape;478;p18"/>
          <p:cNvSpPr txBox="1"/>
          <p:nvPr/>
        </p:nvSpPr>
        <p:spPr>
          <a:xfrm>
            <a:off x="6534150" y="2209801"/>
            <a:ext cx="55245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(4,3)</a:t>
            </a:r>
            <a:endParaRPr/>
          </a:p>
        </p:txBody>
      </p:sp>
      <p:sp>
        <p:nvSpPr>
          <p:cNvPr id="479" name="Google Shape;479;p18"/>
          <p:cNvSpPr txBox="1"/>
          <p:nvPr/>
        </p:nvSpPr>
        <p:spPr>
          <a:xfrm>
            <a:off x="1676400" y="4648201"/>
            <a:ext cx="55245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(3,0)</a:t>
            </a:r>
            <a:endParaRPr/>
          </a:p>
        </p:txBody>
      </p:sp>
      <p:sp>
        <p:nvSpPr>
          <p:cNvPr id="480" name="Google Shape;480;p18"/>
          <p:cNvSpPr txBox="1"/>
          <p:nvPr/>
        </p:nvSpPr>
        <p:spPr>
          <a:xfrm>
            <a:off x="2133600" y="5407026"/>
            <a:ext cx="55245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(1,3)</a:t>
            </a:r>
            <a:endParaRPr/>
          </a:p>
        </p:txBody>
      </p:sp>
      <p:sp>
        <p:nvSpPr>
          <p:cNvPr id="481" name="Google Shape;481;p18"/>
          <p:cNvSpPr txBox="1"/>
          <p:nvPr/>
        </p:nvSpPr>
        <p:spPr>
          <a:xfrm>
            <a:off x="3562350" y="5407026"/>
            <a:ext cx="55245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(3,0)</a:t>
            </a:r>
            <a:endParaRPr/>
          </a:p>
        </p:txBody>
      </p:sp>
      <p:sp>
        <p:nvSpPr>
          <p:cNvPr id="482" name="Google Shape;482;p18"/>
          <p:cNvSpPr txBox="1"/>
          <p:nvPr/>
        </p:nvSpPr>
        <p:spPr>
          <a:xfrm>
            <a:off x="5181600" y="4187826"/>
            <a:ext cx="55245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(3,0)</a:t>
            </a:r>
            <a:endParaRPr/>
          </a:p>
        </p:txBody>
      </p:sp>
      <p:sp>
        <p:nvSpPr>
          <p:cNvPr id="483" name="Google Shape;483;p18"/>
          <p:cNvSpPr txBox="1"/>
          <p:nvPr/>
        </p:nvSpPr>
        <p:spPr>
          <a:xfrm>
            <a:off x="5181600" y="5635626"/>
            <a:ext cx="55245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(1,0)</a:t>
            </a:r>
            <a:endParaRPr/>
          </a:p>
        </p:txBody>
      </p:sp>
      <p:sp>
        <p:nvSpPr>
          <p:cNvPr id="484" name="Google Shape;484;p18"/>
          <p:cNvSpPr txBox="1"/>
          <p:nvPr/>
        </p:nvSpPr>
        <p:spPr>
          <a:xfrm>
            <a:off x="6381750" y="5635626"/>
            <a:ext cx="55245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(0,3)</a:t>
            </a:r>
            <a:endParaRPr/>
          </a:p>
        </p:txBody>
      </p:sp>
      <p:sp>
        <p:nvSpPr>
          <p:cNvPr id="485" name="Google Shape;485;p18"/>
          <p:cNvSpPr txBox="1"/>
          <p:nvPr/>
        </p:nvSpPr>
        <p:spPr>
          <a:xfrm>
            <a:off x="7067550" y="4873626"/>
            <a:ext cx="55245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(3,0)</a:t>
            </a:r>
            <a:endParaRPr/>
          </a:p>
        </p:txBody>
      </p:sp>
      <p:sp>
        <p:nvSpPr>
          <p:cNvPr id="486" name="Google Shape;486;p18"/>
          <p:cNvSpPr txBox="1"/>
          <p:nvPr/>
        </p:nvSpPr>
        <p:spPr>
          <a:xfrm>
            <a:off x="2514600" y="2054226"/>
            <a:ext cx="55245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(7,3)</a:t>
            </a:r>
            <a:endParaRPr/>
          </a:p>
        </p:txBody>
      </p:sp>
      <p:graphicFrame>
        <p:nvGraphicFramePr>
          <p:cNvPr id="487" name="Google Shape;487;p18"/>
          <p:cNvGraphicFramePr/>
          <p:nvPr/>
        </p:nvGraphicFramePr>
        <p:xfrm>
          <a:off x="7543800" y="914400"/>
          <a:ext cx="2979738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5" r:id="rId7" imgW="2979738" imgH="3276600" progId="Word.Document.8">
                  <p:embed/>
                </p:oleObj>
              </mc:Choice>
              <mc:Fallback>
                <p:oleObj r:id="rId7" imgW="2979738" imgH="3276600" progId="Word.Document.8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8">
                        <a:alphaModFix/>
                      </a:blip>
                      <a:srcRect/>
                      <a:stretch/>
                    </p:blipFill>
                    <p:spPr>
                      <a:xfrm>
                        <a:off x="7543800" y="914400"/>
                        <a:ext cx="2979738" cy="327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8" name="Google Shape;488;p18"/>
          <p:cNvSpPr/>
          <p:nvPr/>
        </p:nvSpPr>
        <p:spPr>
          <a:xfrm>
            <a:off x="4724400" y="4330700"/>
            <a:ext cx="3276600" cy="191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18"/>
          <p:cNvSpPr/>
          <p:nvPr/>
        </p:nvSpPr>
        <p:spPr>
          <a:xfrm>
            <a:off x="4572001" y="2919414"/>
            <a:ext cx="2816225" cy="17287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18"/>
          <p:cNvSpPr/>
          <p:nvPr/>
        </p:nvSpPr>
        <p:spPr>
          <a:xfrm>
            <a:off x="1581151" y="3476626"/>
            <a:ext cx="2816225" cy="27717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18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21</a:t>
            </a:fld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143C4-B6D2-48F7-AB50-175992614B3F}" type="datetime1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91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9"/>
          <p:cNvSpPr txBox="1">
            <a:spLocks noGrp="1"/>
          </p:cNvSpPr>
          <p:nvPr>
            <p:ph type="title"/>
          </p:nvPr>
        </p:nvSpPr>
        <p:spPr>
          <a:xfrm>
            <a:off x="1905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b" anchorCtr="0">
            <a:noAutofit/>
          </a:bodyPr>
          <a:lstStyle/>
          <a:p>
            <a:pPr>
              <a:lnSpc>
                <a:spcPct val="112500"/>
              </a:lnSpc>
              <a:spcBef>
                <a:spcPts val="0"/>
              </a:spcBef>
            </a:pPr>
            <a:r>
              <a:rPr lang="en-US"/>
              <a:t>Hunt’s Algorithm</a:t>
            </a:r>
            <a:endParaRPr/>
          </a:p>
        </p:txBody>
      </p:sp>
      <p:graphicFrame>
        <p:nvGraphicFramePr>
          <p:cNvPr id="497" name="Google Shape;497;p19"/>
          <p:cNvGraphicFramePr/>
          <p:nvPr/>
        </p:nvGraphicFramePr>
        <p:xfrm>
          <a:off x="1600200" y="1174750"/>
          <a:ext cx="6324600" cy="507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8" r:id="rId4" imgW="6324600" imgH="5073650" progId="Visio.Drawing.6">
                  <p:embed/>
                </p:oleObj>
              </mc:Choice>
              <mc:Fallback>
                <p:oleObj r:id="rId4" imgW="6324600" imgH="5073650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1600200" y="1174750"/>
                        <a:ext cx="6324600" cy="5073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8" name="Google Shape;498;p19"/>
          <p:cNvSpPr txBox="1"/>
          <p:nvPr/>
        </p:nvSpPr>
        <p:spPr>
          <a:xfrm>
            <a:off x="5257800" y="2209801"/>
            <a:ext cx="55245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(3,0)</a:t>
            </a:r>
            <a:endParaRPr/>
          </a:p>
        </p:txBody>
      </p:sp>
      <p:sp>
        <p:nvSpPr>
          <p:cNvPr id="499" name="Google Shape;499;p19"/>
          <p:cNvSpPr txBox="1"/>
          <p:nvPr/>
        </p:nvSpPr>
        <p:spPr>
          <a:xfrm>
            <a:off x="6534150" y="2209801"/>
            <a:ext cx="55245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(4,3)</a:t>
            </a:r>
            <a:endParaRPr/>
          </a:p>
        </p:txBody>
      </p:sp>
      <p:sp>
        <p:nvSpPr>
          <p:cNvPr id="500" name="Google Shape;500;p19"/>
          <p:cNvSpPr txBox="1"/>
          <p:nvPr/>
        </p:nvSpPr>
        <p:spPr>
          <a:xfrm>
            <a:off x="1676400" y="4648201"/>
            <a:ext cx="55245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(3,0)</a:t>
            </a:r>
            <a:endParaRPr/>
          </a:p>
        </p:txBody>
      </p:sp>
      <p:sp>
        <p:nvSpPr>
          <p:cNvPr id="501" name="Google Shape;501;p19"/>
          <p:cNvSpPr txBox="1"/>
          <p:nvPr/>
        </p:nvSpPr>
        <p:spPr>
          <a:xfrm>
            <a:off x="2133600" y="5407026"/>
            <a:ext cx="55245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(1,3)</a:t>
            </a:r>
            <a:endParaRPr/>
          </a:p>
        </p:txBody>
      </p:sp>
      <p:sp>
        <p:nvSpPr>
          <p:cNvPr id="502" name="Google Shape;502;p19"/>
          <p:cNvSpPr txBox="1"/>
          <p:nvPr/>
        </p:nvSpPr>
        <p:spPr>
          <a:xfrm>
            <a:off x="3562350" y="5407026"/>
            <a:ext cx="55245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(3,0)</a:t>
            </a:r>
            <a:endParaRPr/>
          </a:p>
        </p:txBody>
      </p:sp>
      <p:sp>
        <p:nvSpPr>
          <p:cNvPr id="503" name="Google Shape;503;p19"/>
          <p:cNvSpPr txBox="1"/>
          <p:nvPr/>
        </p:nvSpPr>
        <p:spPr>
          <a:xfrm>
            <a:off x="5181600" y="4187826"/>
            <a:ext cx="55245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(3,0)</a:t>
            </a:r>
            <a:endParaRPr/>
          </a:p>
        </p:txBody>
      </p:sp>
      <p:sp>
        <p:nvSpPr>
          <p:cNvPr id="504" name="Google Shape;504;p19"/>
          <p:cNvSpPr txBox="1"/>
          <p:nvPr/>
        </p:nvSpPr>
        <p:spPr>
          <a:xfrm>
            <a:off x="5181600" y="5635626"/>
            <a:ext cx="55245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(1,0)</a:t>
            </a:r>
            <a:endParaRPr/>
          </a:p>
        </p:txBody>
      </p:sp>
      <p:sp>
        <p:nvSpPr>
          <p:cNvPr id="505" name="Google Shape;505;p19"/>
          <p:cNvSpPr txBox="1"/>
          <p:nvPr/>
        </p:nvSpPr>
        <p:spPr>
          <a:xfrm>
            <a:off x="6381750" y="5635626"/>
            <a:ext cx="55245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(0,3)</a:t>
            </a:r>
            <a:endParaRPr/>
          </a:p>
        </p:txBody>
      </p:sp>
      <p:sp>
        <p:nvSpPr>
          <p:cNvPr id="506" name="Google Shape;506;p19"/>
          <p:cNvSpPr txBox="1"/>
          <p:nvPr/>
        </p:nvSpPr>
        <p:spPr>
          <a:xfrm>
            <a:off x="7067550" y="4873626"/>
            <a:ext cx="55245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(3,0)</a:t>
            </a:r>
            <a:endParaRPr/>
          </a:p>
        </p:txBody>
      </p:sp>
      <p:sp>
        <p:nvSpPr>
          <p:cNvPr id="507" name="Google Shape;507;p19"/>
          <p:cNvSpPr txBox="1"/>
          <p:nvPr/>
        </p:nvSpPr>
        <p:spPr>
          <a:xfrm>
            <a:off x="2514600" y="2054226"/>
            <a:ext cx="55245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(7,3)</a:t>
            </a:r>
            <a:endParaRPr/>
          </a:p>
        </p:txBody>
      </p:sp>
      <p:graphicFrame>
        <p:nvGraphicFramePr>
          <p:cNvPr id="508" name="Google Shape;508;p19"/>
          <p:cNvGraphicFramePr/>
          <p:nvPr/>
        </p:nvGraphicFramePr>
        <p:xfrm>
          <a:off x="7543800" y="914400"/>
          <a:ext cx="2979738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9" r:id="rId7" imgW="2979738" imgH="3276600" progId="Word.Document.8">
                  <p:embed/>
                </p:oleObj>
              </mc:Choice>
              <mc:Fallback>
                <p:oleObj r:id="rId7" imgW="2979738" imgH="3276600" progId="Word.Document.8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8">
                        <a:alphaModFix/>
                      </a:blip>
                      <a:srcRect/>
                      <a:stretch/>
                    </p:blipFill>
                    <p:spPr>
                      <a:xfrm>
                        <a:off x="7543800" y="914400"/>
                        <a:ext cx="2979738" cy="327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9" name="Google Shape;509;p19"/>
          <p:cNvSpPr/>
          <p:nvPr/>
        </p:nvSpPr>
        <p:spPr>
          <a:xfrm>
            <a:off x="4724400" y="4330700"/>
            <a:ext cx="3276600" cy="191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19"/>
          <p:cNvSpPr/>
          <p:nvPr/>
        </p:nvSpPr>
        <p:spPr>
          <a:xfrm>
            <a:off x="4572001" y="2919414"/>
            <a:ext cx="2816225" cy="17287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19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22</a:t>
            </a:fld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D3171-EF92-43C3-A8BF-1D8D34F3A514}" type="datetime1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6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0"/>
          <p:cNvSpPr txBox="1">
            <a:spLocks noGrp="1"/>
          </p:cNvSpPr>
          <p:nvPr>
            <p:ph type="title"/>
          </p:nvPr>
        </p:nvSpPr>
        <p:spPr>
          <a:xfrm>
            <a:off x="1905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b" anchorCtr="0">
            <a:noAutofit/>
          </a:bodyPr>
          <a:lstStyle/>
          <a:p>
            <a:pPr>
              <a:lnSpc>
                <a:spcPct val="112500"/>
              </a:lnSpc>
              <a:spcBef>
                <a:spcPts val="0"/>
              </a:spcBef>
            </a:pPr>
            <a:r>
              <a:rPr lang="en-US"/>
              <a:t>Hunt’s Algorithm</a:t>
            </a:r>
            <a:endParaRPr/>
          </a:p>
        </p:txBody>
      </p:sp>
      <p:graphicFrame>
        <p:nvGraphicFramePr>
          <p:cNvPr id="517" name="Google Shape;517;p20"/>
          <p:cNvGraphicFramePr/>
          <p:nvPr/>
        </p:nvGraphicFramePr>
        <p:xfrm>
          <a:off x="1600200" y="1174750"/>
          <a:ext cx="6324600" cy="507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2" r:id="rId4" imgW="6324600" imgH="5073650" progId="Visio.Drawing.6">
                  <p:embed/>
                </p:oleObj>
              </mc:Choice>
              <mc:Fallback>
                <p:oleObj r:id="rId4" imgW="6324600" imgH="5073650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1600200" y="1174750"/>
                        <a:ext cx="6324600" cy="5073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8" name="Google Shape;518;p20"/>
          <p:cNvSpPr txBox="1"/>
          <p:nvPr/>
        </p:nvSpPr>
        <p:spPr>
          <a:xfrm>
            <a:off x="5257800" y="2209801"/>
            <a:ext cx="55245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(3,0)</a:t>
            </a:r>
            <a:endParaRPr/>
          </a:p>
        </p:txBody>
      </p:sp>
      <p:sp>
        <p:nvSpPr>
          <p:cNvPr id="519" name="Google Shape;519;p20"/>
          <p:cNvSpPr txBox="1"/>
          <p:nvPr/>
        </p:nvSpPr>
        <p:spPr>
          <a:xfrm>
            <a:off x="6534150" y="2209801"/>
            <a:ext cx="55245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(4,3)</a:t>
            </a:r>
            <a:endParaRPr/>
          </a:p>
        </p:txBody>
      </p:sp>
      <p:sp>
        <p:nvSpPr>
          <p:cNvPr id="520" name="Google Shape;520;p20"/>
          <p:cNvSpPr txBox="1"/>
          <p:nvPr/>
        </p:nvSpPr>
        <p:spPr>
          <a:xfrm>
            <a:off x="1676400" y="4648201"/>
            <a:ext cx="55245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(3,0)</a:t>
            </a:r>
            <a:endParaRPr/>
          </a:p>
        </p:txBody>
      </p:sp>
      <p:sp>
        <p:nvSpPr>
          <p:cNvPr id="521" name="Google Shape;521;p20"/>
          <p:cNvSpPr txBox="1"/>
          <p:nvPr/>
        </p:nvSpPr>
        <p:spPr>
          <a:xfrm>
            <a:off x="2133600" y="5407026"/>
            <a:ext cx="55245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(1,3)</a:t>
            </a:r>
            <a:endParaRPr/>
          </a:p>
        </p:txBody>
      </p:sp>
      <p:sp>
        <p:nvSpPr>
          <p:cNvPr id="522" name="Google Shape;522;p20"/>
          <p:cNvSpPr txBox="1"/>
          <p:nvPr/>
        </p:nvSpPr>
        <p:spPr>
          <a:xfrm>
            <a:off x="3562350" y="5407026"/>
            <a:ext cx="55245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(3,0)</a:t>
            </a:r>
            <a:endParaRPr/>
          </a:p>
        </p:txBody>
      </p:sp>
      <p:sp>
        <p:nvSpPr>
          <p:cNvPr id="523" name="Google Shape;523;p20"/>
          <p:cNvSpPr txBox="1"/>
          <p:nvPr/>
        </p:nvSpPr>
        <p:spPr>
          <a:xfrm>
            <a:off x="5181600" y="4187826"/>
            <a:ext cx="55245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(3,0)</a:t>
            </a:r>
            <a:endParaRPr/>
          </a:p>
        </p:txBody>
      </p:sp>
      <p:sp>
        <p:nvSpPr>
          <p:cNvPr id="524" name="Google Shape;524;p20"/>
          <p:cNvSpPr txBox="1"/>
          <p:nvPr/>
        </p:nvSpPr>
        <p:spPr>
          <a:xfrm>
            <a:off x="5181600" y="5635626"/>
            <a:ext cx="55245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(1,0)</a:t>
            </a:r>
            <a:endParaRPr/>
          </a:p>
        </p:txBody>
      </p:sp>
      <p:sp>
        <p:nvSpPr>
          <p:cNvPr id="525" name="Google Shape;525;p20"/>
          <p:cNvSpPr txBox="1"/>
          <p:nvPr/>
        </p:nvSpPr>
        <p:spPr>
          <a:xfrm>
            <a:off x="6381750" y="5635626"/>
            <a:ext cx="55245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(0,3)</a:t>
            </a:r>
            <a:endParaRPr/>
          </a:p>
        </p:txBody>
      </p:sp>
      <p:sp>
        <p:nvSpPr>
          <p:cNvPr id="526" name="Google Shape;526;p20"/>
          <p:cNvSpPr txBox="1"/>
          <p:nvPr/>
        </p:nvSpPr>
        <p:spPr>
          <a:xfrm>
            <a:off x="7067550" y="4873626"/>
            <a:ext cx="55245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(3,0)</a:t>
            </a:r>
            <a:endParaRPr/>
          </a:p>
        </p:txBody>
      </p:sp>
      <p:sp>
        <p:nvSpPr>
          <p:cNvPr id="527" name="Google Shape;527;p20"/>
          <p:cNvSpPr txBox="1"/>
          <p:nvPr/>
        </p:nvSpPr>
        <p:spPr>
          <a:xfrm>
            <a:off x="2514600" y="2054226"/>
            <a:ext cx="55245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(7,3)</a:t>
            </a:r>
            <a:endParaRPr/>
          </a:p>
        </p:txBody>
      </p:sp>
      <p:graphicFrame>
        <p:nvGraphicFramePr>
          <p:cNvPr id="528" name="Google Shape;528;p20"/>
          <p:cNvGraphicFramePr/>
          <p:nvPr/>
        </p:nvGraphicFramePr>
        <p:xfrm>
          <a:off x="7543800" y="914400"/>
          <a:ext cx="2979738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3" r:id="rId7" imgW="2979738" imgH="3276600" progId="Word.Document.8">
                  <p:embed/>
                </p:oleObj>
              </mc:Choice>
              <mc:Fallback>
                <p:oleObj r:id="rId7" imgW="2979738" imgH="3276600" progId="Word.Document.8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8">
                        <a:alphaModFix/>
                      </a:blip>
                      <a:srcRect/>
                      <a:stretch/>
                    </p:blipFill>
                    <p:spPr>
                      <a:xfrm>
                        <a:off x="7543800" y="914400"/>
                        <a:ext cx="2979738" cy="327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9" name="Google Shape;529;p20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23</a:t>
            </a:fld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35052-F00F-4726-9900-DD95BF51B5F8}" type="datetime1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2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1"/>
          <p:cNvSpPr txBox="1">
            <a:spLocks noGrp="1"/>
          </p:cNvSpPr>
          <p:nvPr>
            <p:ph type="title"/>
          </p:nvPr>
        </p:nvSpPr>
        <p:spPr>
          <a:xfrm>
            <a:off x="1905000" y="152400"/>
            <a:ext cx="8610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b" anchorCtr="0">
            <a:noAutofit/>
          </a:bodyPr>
          <a:lstStyle/>
          <a:p>
            <a:pPr>
              <a:lnSpc>
                <a:spcPct val="112500"/>
              </a:lnSpc>
              <a:spcBef>
                <a:spcPts val="0"/>
              </a:spcBef>
            </a:pPr>
            <a:r>
              <a:rPr lang="en-US"/>
              <a:t>Design Issues of Decision Tree Induction</a:t>
            </a:r>
            <a:endParaRPr/>
          </a:p>
        </p:txBody>
      </p:sp>
      <p:sp>
        <p:nvSpPr>
          <p:cNvPr id="535" name="Google Shape;535;p21"/>
          <p:cNvSpPr txBox="1">
            <a:spLocks noGrp="1"/>
          </p:cNvSpPr>
          <p:nvPr>
            <p:ph type="body" idx="1"/>
          </p:nvPr>
        </p:nvSpPr>
        <p:spPr>
          <a:xfrm>
            <a:off x="1935163" y="1143000"/>
            <a:ext cx="8318500" cy="5181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t" anchorCtr="0">
            <a:noAutofit/>
          </a:bodyPr>
          <a:lstStyle/>
          <a:p>
            <a:pPr marL="292100" indent="-292100">
              <a:spcBef>
                <a:spcPts val="0"/>
              </a:spcBef>
              <a:buSzPts val="2100"/>
              <a:buFont typeface="Arial"/>
              <a:buChar char="●"/>
            </a:pPr>
            <a:r>
              <a:rPr lang="en-US"/>
              <a:t>How should training records be split?</a:t>
            </a:r>
            <a:endParaRPr/>
          </a:p>
          <a:p>
            <a:pPr marL="800100" lvl="1" indent="-342900">
              <a:spcBef>
                <a:spcPts val="680"/>
              </a:spcBef>
              <a:buSzPts val="2800"/>
              <a:buFont typeface="Arial"/>
              <a:buChar char="–"/>
            </a:pPr>
            <a:r>
              <a:rPr lang="en-US"/>
              <a:t>Method for expressing test condition </a:t>
            </a:r>
            <a:endParaRPr/>
          </a:p>
          <a:p>
            <a:pPr marL="914400" lvl="2" indent="-106680">
              <a:spcBef>
                <a:spcPts val="640"/>
              </a:spcBef>
              <a:buSzPts val="1680"/>
              <a:buFont typeface="Noto Sans Symbols"/>
              <a:buChar char="◆"/>
            </a:pPr>
            <a:r>
              <a:rPr lang="en-US"/>
              <a:t> depending on attribute types</a:t>
            </a:r>
            <a:endParaRPr/>
          </a:p>
          <a:p>
            <a:pPr marL="800100" lvl="1" indent="-342900">
              <a:spcBef>
                <a:spcPts val="680"/>
              </a:spcBef>
              <a:buSzPts val="2800"/>
              <a:buFont typeface="Arial"/>
              <a:buChar char="–"/>
            </a:pPr>
            <a:r>
              <a:rPr lang="en-US"/>
              <a:t>Measure for evaluating the goodness of a test condition</a:t>
            </a:r>
            <a:endParaRPr/>
          </a:p>
          <a:p>
            <a:pPr marL="800100" lvl="1" indent="-165100">
              <a:spcBef>
                <a:spcPts val="680"/>
              </a:spcBef>
              <a:buSzPts val="2800"/>
              <a:buNone/>
            </a:pPr>
            <a:endParaRPr/>
          </a:p>
          <a:p>
            <a:pPr marL="292100" indent="-292100">
              <a:spcBef>
                <a:spcPts val="680"/>
              </a:spcBef>
              <a:buSzPts val="2100"/>
              <a:buFont typeface="Arial"/>
              <a:buChar char="●"/>
            </a:pPr>
            <a:r>
              <a:rPr lang="en-US"/>
              <a:t>How should the splitting procedure stop?</a:t>
            </a:r>
            <a:endParaRPr/>
          </a:p>
          <a:p>
            <a:pPr marL="800100" lvl="1" indent="-342900">
              <a:spcBef>
                <a:spcPts val="680"/>
              </a:spcBef>
              <a:buSzPts val="2800"/>
              <a:buFont typeface="Arial"/>
              <a:buChar char="–"/>
            </a:pPr>
            <a:r>
              <a:rPr lang="en-US"/>
              <a:t>Stop splitting if all the records belong to the same class or have identical attribute values</a:t>
            </a:r>
            <a:endParaRPr/>
          </a:p>
          <a:p>
            <a:pPr marL="800100" lvl="1" indent="-342900">
              <a:spcBef>
                <a:spcPts val="680"/>
              </a:spcBef>
              <a:buSzPts val="2800"/>
              <a:buFont typeface="Arial"/>
              <a:buChar char="–"/>
            </a:pPr>
            <a:r>
              <a:rPr lang="en-US"/>
              <a:t>Early termination </a:t>
            </a:r>
            <a:endParaRPr/>
          </a:p>
        </p:txBody>
      </p:sp>
      <p:sp>
        <p:nvSpPr>
          <p:cNvPr id="536" name="Google Shape;536;p21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24</a:t>
            </a:fld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658EE-3BC3-41BF-8616-BE6F07F453E3}" type="datetime1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66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2"/>
          <p:cNvSpPr txBox="1">
            <a:spLocks noGrp="1"/>
          </p:cNvSpPr>
          <p:nvPr>
            <p:ph type="title"/>
          </p:nvPr>
        </p:nvSpPr>
        <p:spPr>
          <a:xfrm>
            <a:off x="1905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b" anchorCtr="0">
            <a:noAutofit/>
          </a:bodyPr>
          <a:lstStyle/>
          <a:p>
            <a:pPr>
              <a:lnSpc>
                <a:spcPct val="112500"/>
              </a:lnSpc>
              <a:spcBef>
                <a:spcPts val="0"/>
              </a:spcBef>
            </a:pPr>
            <a:r>
              <a:rPr lang="en-US"/>
              <a:t>Methods for Expressing Test Conditions</a:t>
            </a:r>
            <a:endParaRPr/>
          </a:p>
        </p:txBody>
      </p:sp>
      <p:sp>
        <p:nvSpPr>
          <p:cNvPr id="542" name="Google Shape;542;p22"/>
          <p:cNvSpPr txBox="1">
            <a:spLocks noGrp="1"/>
          </p:cNvSpPr>
          <p:nvPr>
            <p:ph type="body" idx="1"/>
          </p:nvPr>
        </p:nvSpPr>
        <p:spPr>
          <a:xfrm>
            <a:off x="1935163" y="1143000"/>
            <a:ext cx="8318500" cy="5181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t" anchorCtr="0">
            <a:noAutofit/>
          </a:bodyPr>
          <a:lstStyle/>
          <a:p>
            <a:pPr marL="292100" indent="-292100">
              <a:spcBef>
                <a:spcPts val="0"/>
              </a:spcBef>
              <a:buSzPts val="2100"/>
              <a:buFont typeface="Arial"/>
              <a:buChar char="●"/>
            </a:pPr>
            <a:r>
              <a:rPr lang="en-US"/>
              <a:t>Depends on attribute types</a:t>
            </a:r>
            <a:endParaRPr/>
          </a:p>
          <a:p>
            <a:pPr marL="800100" lvl="1" indent="-342900">
              <a:spcBef>
                <a:spcPts val="680"/>
              </a:spcBef>
              <a:buSzPts val="2800"/>
              <a:buFont typeface="Arial"/>
              <a:buChar char="–"/>
            </a:pPr>
            <a:r>
              <a:rPr lang="en-US"/>
              <a:t>Binary</a:t>
            </a:r>
            <a:endParaRPr/>
          </a:p>
          <a:p>
            <a:pPr marL="800100" lvl="1" indent="-342900">
              <a:spcBef>
                <a:spcPts val="680"/>
              </a:spcBef>
              <a:buSzPts val="2800"/>
              <a:buFont typeface="Arial"/>
              <a:buChar char="–"/>
            </a:pPr>
            <a:r>
              <a:rPr lang="en-US"/>
              <a:t>Nominal</a:t>
            </a:r>
            <a:endParaRPr/>
          </a:p>
          <a:p>
            <a:pPr marL="800100" lvl="1" indent="-342900">
              <a:spcBef>
                <a:spcPts val="680"/>
              </a:spcBef>
              <a:buSzPts val="2800"/>
              <a:buFont typeface="Arial"/>
              <a:buChar char="–"/>
            </a:pPr>
            <a:r>
              <a:rPr lang="en-US"/>
              <a:t>Ordinal</a:t>
            </a:r>
            <a:endParaRPr/>
          </a:p>
          <a:p>
            <a:pPr marL="800100" lvl="1" indent="-342900">
              <a:spcBef>
                <a:spcPts val="680"/>
              </a:spcBef>
              <a:buSzPts val="2800"/>
              <a:buFont typeface="Arial"/>
              <a:buChar char="–"/>
            </a:pPr>
            <a:r>
              <a:rPr lang="en-US"/>
              <a:t>Continuous</a:t>
            </a:r>
            <a:endParaRPr/>
          </a:p>
          <a:p>
            <a:pPr marL="800100" lvl="1" indent="-165100">
              <a:spcBef>
                <a:spcPts val="680"/>
              </a:spcBef>
              <a:buSzPts val="2800"/>
              <a:buNone/>
            </a:pPr>
            <a:endParaRPr/>
          </a:p>
        </p:txBody>
      </p:sp>
      <p:sp>
        <p:nvSpPr>
          <p:cNvPr id="543" name="Google Shape;543;p22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25</a:t>
            </a:fld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846B9-F9FE-4201-848E-FE1B09B41B9E}" type="datetime1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81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3"/>
          <p:cNvSpPr txBox="1">
            <a:spLocks noGrp="1"/>
          </p:cNvSpPr>
          <p:nvPr>
            <p:ph type="title"/>
          </p:nvPr>
        </p:nvSpPr>
        <p:spPr>
          <a:xfrm>
            <a:off x="1905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b" anchorCtr="0">
            <a:noAutofit/>
          </a:bodyPr>
          <a:lstStyle/>
          <a:p>
            <a:pPr>
              <a:lnSpc>
                <a:spcPct val="112500"/>
              </a:lnSpc>
            </a:pPr>
            <a:r>
              <a:rPr lang="en-US"/>
              <a:t>Test Condition for Nominal Attributes</a:t>
            </a:r>
            <a:endParaRPr/>
          </a:p>
        </p:txBody>
      </p:sp>
      <p:sp>
        <p:nvSpPr>
          <p:cNvPr id="549" name="Google Shape;549;p23"/>
          <p:cNvSpPr txBox="1">
            <a:spLocks noGrp="1"/>
          </p:cNvSpPr>
          <p:nvPr>
            <p:ph type="body" idx="1"/>
          </p:nvPr>
        </p:nvSpPr>
        <p:spPr>
          <a:xfrm>
            <a:off x="1935164" y="1143000"/>
            <a:ext cx="5303837" cy="5181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t" anchorCtr="0">
            <a:noAutofit/>
          </a:bodyPr>
          <a:lstStyle/>
          <a:p>
            <a:pPr marL="342900" indent="-342900">
              <a:spcBef>
                <a:spcPts val="0"/>
              </a:spcBef>
              <a:buSzPts val="1800"/>
              <a:buFont typeface="Arial"/>
              <a:buChar char="●"/>
            </a:pPr>
            <a:r>
              <a:rPr lang="en-US" sz="2400">
                <a:solidFill>
                  <a:srgbClr val="FF0000"/>
                </a:solidFill>
              </a:rPr>
              <a:t>Multi-way split:</a:t>
            </a:r>
            <a:r>
              <a:rPr lang="en-US" sz="2400"/>
              <a:t> </a:t>
            </a:r>
            <a:endParaRPr/>
          </a:p>
          <a:p>
            <a:pPr marL="742950" lvl="1" indent="-285750">
              <a:spcBef>
                <a:spcPts val="640"/>
              </a:spcBef>
              <a:buSzPts val="2400"/>
              <a:buFont typeface="Arial"/>
              <a:buChar char="–"/>
            </a:pPr>
            <a:r>
              <a:rPr lang="en-US"/>
              <a:t>Use as many partitions as distinct values. </a:t>
            </a:r>
            <a:endParaRPr/>
          </a:p>
          <a:p>
            <a:pPr marL="0" indent="0">
              <a:spcBef>
                <a:spcPts val="640"/>
              </a:spcBef>
              <a:buSzPts val="1800"/>
              <a:buNone/>
            </a:pPr>
            <a:endParaRPr sz="2400"/>
          </a:p>
          <a:p>
            <a:pPr marL="0" indent="0">
              <a:spcBef>
                <a:spcPts val="640"/>
              </a:spcBef>
              <a:buSzPts val="1800"/>
              <a:buNone/>
            </a:pPr>
            <a:endParaRPr sz="2400"/>
          </a:p>
          <a:p>
            <a:pPr marL="342900" indent="-342900">
              <a:spcBef>
                <a:spcPts val="640"/>
              </a:spcBef>
              <a:buSzPts val="1800"/>
              <a:buFont typeface="Arial"/>
              <a:buChar char="●"/>
            </a:pPr>
            <a:r>
              <a:rPr lang="en-US" sz="2400">
                <a:solidFill>
                  <a:srgbClr val="FF0000"/>
                </a:solidFill>
              </a:rPr>
              <a:t>Binary split:</a:t>
            </a:r>
            <a:r>
              <a:rPr lang="en-US" sz="2400"/>
              <a:t>  </a:t>
            </a:r>
            <a:endParaRPr/>
          </a:p>
          <a:p>
            <a:pPr marL="742950" lvl="1" indent="-285750">
              <a:spcBef>
                <a:spcPts val="640"/>
              </a:spcBef>
              <a:buSzPts val="2400"/>
              <a:buFont typeface="Arial"/>
              <a:buChar char="–"/>
            </a:pPr>
            <a:r>
              <a:rPr lang="en-US"/>
              <a:t>Divides values into two subsets</a:t>
            </a:r>
            <a:endParaRPr/>
          </a:p>
        </p:txBody>
      </p:sp>
      <p:graphicFrame>
        <p:nvGraphicFramePr>
          <p:cNvPr id="550" name="Google Shape;550;p23"/>
          <p:cNvGraphicFramePr/>
          <p:nvPr/>
        </p:nvGraphicFramePr>
        <p:xfrm>
          <a:off x="6858000" y="1371601"/>
          <a:ext cx="3352800" cy="182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2" r:id="rId4" imgW="3352800" imgH="1827213" progId="Visio.Drawing.6">
                  <p:embed/>
                </p:oleObj>
              </mc:Choice>
              <mc:Fallback>
                <p:oleObj r:id="rId4" imgW="3352800" imgH="1827213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6858000" y="1371601"/>
                        <a:ext cx="3352800" cy="1827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1" name="Google Shape;551;p23"/>
          <p:cNvGraphicFramePr/>
          <p:nvPr/>
        </p:nvGraphicFramePr>
        <p:xfrm>
          <a:off x="5334001" y="4495801"/>
          <a:ext cx="3471863" cy="180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3" r:id="rId6" imgW="3471863" imgH="1808163" progId="Visio.Drawing.6">
                  <p:embed/>
                </p:oleObj>
              </mc:Choice>
              <mc:Fallback>
                <p:oleObj r:id="rId6" imgW="3471863" imgH="1808163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7">
                        <a:alphaModFix/>
                      </a:blip>
                      <a:srcRect/>
                      <a:stretch/>
                    </p:blipFill>
                    <p:spPr>
                      <a:xfrm>
                        <a:off x="5334001" y="4495801"/>
                        <a:ext cx="3471863" cy="180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2" name="Google Shape;552;p23"/>
          <p:cNvGraphicFramePr/>
          <p:nvPr/>
        </p:nvGraphicFramePr>
        <p:xfrm>
          <a:off x="8610601" y="4495801"/>
          <a:ext cx="2022475" cy="180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4" r:id="rId8" imgW="2022475" imgH="1806575" progId="Visio.Drawing.6">
                  <p:embed/>
                </p:oleObj>
              </mc:Choice>
              <mc:Fallback>
                <p:oleObj r:id="rId8" imgW="2022475" imgH="1806575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9">
                        <a:alphaModFix/>
                      </a:blip>
                      <a:srcRect/>
                      <a:stretch/>
                    </p:blipFill>
                    <p:spPr>
                      <a:xfrm>
                        <a:off x="8610601" y="4495801"/>
                        <a:ext cx="2022475" cy="180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" name="Google Shape;553;p23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26</a:t>
            </a:fld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30BB736-E479-48E0-8970-7B3D10D94548}" type="datetime1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39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24"/>
          <p:cNvSpPr txBox="1">
            <a:spLocks noGrp="1"/>
          </p:cNvSpPr>
          <p:nvPr>
            <p:ph type="title"/>
          </p:nvPr>
        </p:nvSpPr>
        <p:spPr>
          <a:xfrm>
            <a:off x="1905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b" anchorCtr="0">
            <a:noAutofit/>
          </a:bodyPr>
          <a:lstStyle/>
          <a:p>
            <a:pPr>
              <a:lnSpc>
                <a:spcPct val="112500"/>
              </a:lnSpc>
            </a:pPr>
            <a:r>
              <a:rPr lang="en-US"/>
              <a:t>Test Condition for Ordinal Attributes</a:t>
            </a:r>
            <a:endParaRPr/>
          </a:p>
        </p:txBody>
      </p:sp>
      <p:sp>
        <p:nvSpPr>
          <p:cNvPr id="559" name="Google Shape;559;p24"/>
          <p:cNvSpPr txBox="1">
            <a:spLocks noGrp="1"/>
          </p:cNvSpPr>
          <p:nvPr>
            <p:ph type="body" idx="1"/>
          </p:nvPr>
        </p:nvSpPr>
        <p:spPr>
          <a:xfrm>
            <a:off x="1935163" y="1143000"/>
            <a:ext cx="4083050" cy="5181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t" anchorCtr="0">
            <a:noAutofit/>
          </a:bodyPr>
          <a:lstStyle/>
          <a:p>
            <a:pPr marL="342900" indent="-342900">
              <a:spcBef>
                <a:spcPts val="0"/>
              </a:spcBef>
              <a:buSzPts val="1800"/>
              <a:buFont typeface="Arial"/>
              <a:buChar char="●"/>
            </a:pPr>
            <a:r>
              <a:rPr lang="en-US" sz="2400">
                <a:solidFill>
                  <a:srgbClr val="FF0000"/>
                </a:solidFill>
              </a:rPr>
              <a:t>Multi-way split:</a:t>
            </a:r>
            <a:r>
              <a:rPr lang="en-US" sz="2400"/>
              <a:t> </a:t>
            </a:r>
            <a:endParaRPr/>
          </a:p>
          <a:p>
            <a:pPr marL="742950" lvl="1" indent="-285750">
              <a:spcBef>
                <a:spcPts val="640"/>
              </a:spcBef>
              <a:buSzPts val="2400"/>
              <a:buFont typeface="Arial"/>
              <a:buChar char="–"/>
            </a:pPr>
            <a:r>
              <a:rPr lang="en-US"/>
              <a:t>Use as many partitions as distinct values</a:t>
            </a:r>
            <a:endParaRPr/>
          </a:p>
          <a:p>
            <a:pPr marL="742950" lvl="1" indent="-133350">
              <a:spcBef>
                <a:spcPts val="640"/>
              </a:spcBef>
              <a:buSzPts val="2400"/>
              <a:buNone/>
            </a:pPr>
            <a:endParaRPr/>
          </a:p>
          <a:p>
            <a:pPr marL="342900" indent="-342900">
              <a:spcBef>
                <a:spcPts val="640"/>
              </a:spcBef>
              <a:buSzPts val="1800"/>
              <a:buFont typeface="Arial"/>
              <a:buChar char="●"/>
            </a:pPr>
            <a:r>
              <a:rPr lang="en-US" sz="2400">
                <a:solidFill>
                  <a:srgbClr val="FF0000"/>
                </a:solidFill>
              </a:rPr>
              <a:t>Binary split:</a:t>
            </a:r>
            <a:r>
              <a:rPr lang="en-US" sz="2400"/>
              <a:t>  </a:t>
            </a:r>
            <a:endParaRPr/>
          </a:p>
          <a:p>
            <a:pPr marL="742950" lvl="1" indent="-285750">
              <a:spcBef>
                <a:spcPts val="640"/>
              </a:spcBef>
              <a:buSzPts val="2400"/>
              <a:buFont typeface="Arial"/>
              <a:buChar char="–"/>
            </a:pPr>
            <a:r>
              <a:rPr lang="en-US"/>
              <a:t>Divides values into two subsets</a:t>
            </a:r>
            <a:endParaRPr/>
          </a:p>
          <a:p>
            <a:pPr marL="742950" lvl="1" indent="-285750">
              <a:spcBef>
                <a:spcPts val="640"/>
              </a:spcBef>
              <a:buSzPts val="2400"/>
              <a:buFont typeface="Arial"/>
              <a:buChar char="–"/>
            </a:pPr>
            <a:r>
              <a:rPr lang="en-US"/>
              <a:t>Preserve order property among attribute values</a:t>
            </a:r>
            <a:endParaRPr/>
          </a:p>
        </p:txBody>
      </p:sp>
      <p:graphicFrame>
        <p:nvGraphicFramePr>
          <p:cNvPr id="560" name="Google Shape;560;p24"/>
          <p:cNvGraphicFramePr/>
          <p:nvPr/>
        </p:nvGraphicFramePr>
        <p:xfrm>
          <a:off x="6858001" y="1143000"/>
          <a:ext cx="2951163" cy="158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6" r:id="rId4" imgW="2951163" imgH="1582738" progId="Visio.Drawing.6">
                  <p:embed/>
                </p:oleObj>
              </mc:Choice>
              <mc:Fallback>
                <p:oleObj r:id="rId4" imgW="2951163" imgH="1582738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6858001" y="1143000"/>
                        <a:ext cx="2951163" cy="1582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1" name="Google Shape;561;p24"/>
          <p:cNvGraphicFramePr/>
          <p:nvPr/>
        </p:nvGraphicFramePr>
        <p:xfrm>
          <a:off x="6553200" y="2819401"/>
          <a:ext cx="3352800" cy="174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7" r:id="rId6" imgW="3352800" imgH="1744663" progId="Visio.Drawing.6">
                  <p:embed/>
                </p:oleObj>
              </mc:Choice>
              <mc:Fallback>
                <p:oleObj r:id="rId6" imgW="3352800" imgH="1744663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7">
                        <a:alphaModFix/>
                      </a:blip>
                      <a:srcRect/>
                      <a:stretch/>
                    </p:blipFill>
                    <p:spPr>
                      <a:xfrm>
                        <a:off x="6553200" y="2819401"/>
                        <a:ext cx="3352800" cy="174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2" name="Google Shape;562;p24"/>
          <p:cNvGraphicFramePr/>
          <p:nvPr/>
        </p:nvGraphicFramePr>
        <p:xfrm>
          <a:off x="6477000" y="4648201"/>
          <a:ext cx="1460500" cy="176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8" r:id="rId8" imgW="1460500" imgH="1768475" progId="Visio.Drawing.6">
                  <p:embed/>
                </p:oleObj>
              </mc:Choice>
              <mc:Fallback>
                <p:oleObj r:id="rId8" imgW="1460500" imgH="1768475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9">
                        <a:alphaModFix/>
                      </a:blip>
                      <a:srcRect/>
                      <a:stretch/>
                    </p:blipFill>
                    <p:spPr>
                      <a:xfrm>
                        <a:off x="6477000" y="4648201"/>
                        <a:ext cx="1460500" cy="176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" name="Google Shape;563;p24"/>
          <p:cNvSpPr/>
          <p:nvPr/>
        </p:nvSpPr>
        <p:spPr>
          <a:xfrm>
            <a:off x="8610600" y="5105400"/>
            <a:ext cx="1524000" cy="723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6000" y="18950"/>
                </a:moveTo>
                <a:lnTo>
                  <a:pt x="-35878" y="18950"/>
                </a:lnTo>
                <a:lnTo>
                  <a:pt x="-66750" y="122894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grouping violates order property</a:t>
            </a:r>
            <a:endParaRPr/>
          </a:p>
          <a:p>
            <a:pPr algn="ctr">
              <a:buClr>
                <a:schemeClr val="dk1"/>
              </a:buClr>
              <a:buSzPts val="1400"/>
            </a:pP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24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27</a:t>
            </a:fld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BE300CA-56E1-4259-9882-E69C48C4878A}" type="datetime1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222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5"/>
          <p:cNvSpPr txBox="1">
            <a:spLocks noGrp="1"/>
          </p:cNvSpPr>
          <p:nvPr>
            <p:ph type="title"/>
          </p:nvPr>
        </p:nvSpPr>
        <p:spPr>
          <a:xfrm>
            <a:off x="1905000" y="152400"/>
            <a:ext cx="8534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b" anchorCtr="0">
            <a:noAutofit/>
          </a:bodyPr>
          <a:lstStyle/>
          <a:p>
            <a:pPr>
              <a:lnSpc>
                <a:spcPct val="112500"/>
              </a:lnSpc>
              <a:spcBef>
                <a:spcPts val="0"/>
              </a:spcBef>
            </a:pPr>
            <a:r>
              <a:rPr lang="en-US"/>
              <a:t>Test Condition for Continuous Attributes</a:t>
            </a:r>
            <a:endParaRPr/>
          </a:p>
        </p:txBody>
      </p:sp>
      <p:graphicFrame>
        <p:nvGraphicFramePr>
          <p:cNvPr id="570" name="Google Shape;570;p25"/>
          <p:cNvGraphicFramePr/>
          <p:nvPr/>
        </p:nvGraphicFramePr>
        <p:xfrm>
          <a:off x="2262189" y="1746250"/>
          <a:ext cx="7608887" cy="328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8" r:id="rId4" imgW="7608887" imgH="3282950" progId="Visio.Drawing.6">
                  <p:embed/>
                </p:oleObj>
              </mc:Choice>
              <mc:Fallback>
                <p:oleObj r:id="rId4" imgW="7608887" imgH="3282950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2262189" y="1746250"/>
                        <a:ext cx="7608887" cy="328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1" name="Google Shape;571;p25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28</a:t>
            </a:fld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3BC28-53B7-4391-B2CD-42DBDAAE2F07}" type="datetime1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21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26"/>
          <p:cNvSpPr txBox="1">
            <a:spLocks noGrp="1"/>
          </p:cNvSpPr>
          <p:nvPr>
            <p:ph type="title"/>
          </p:nvPr>
        </p:nvSpPr>
        <p:spPr>
          <a:xfrm>
            <a:off x="1905000" y="152400"/>
            <a:ext cx="8534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b" anchorCtr="0">
            <a:noAutofit/>
          </a:bodyPr>
          <a:lstStyle/>
          <a:p>
            <a:pPr>
              <a:lnSpc>
                <a:spcPct val="112500"/>
              </a:lnSpc>
              <a:spcBef>
                <a:spcPts val="0"/>
              </a:spcBef>
            </a:pPr>
            <a:r>
              <a:rPr lang="en-US"/>
              <a:t>Splitting Based on Continuous Attributes</a:t>
            </a:r>
            <a:endParaRPr/>
          </a:p>
        </p:txBody>
      </p:sp>
      <p:sp>
        <p:nvSpPr>
          <p:cNvPr id="577" name="Google Shape;577;p26"/>
          <p:cNvSpPr txBox="1">
            <a:spLocks noGrp="1"/>
          </p:cNvSpPr>
          <p:nvPr>
            <p:ph type="body" idx="1"/>
          </p:nvPr>
        </p:nvSpPr>
        <p:spPr>
          <a:xfrm>
            <a:off x="1935163" y="1143000"/>
            <a:ext cx="8318500" cy="5181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t" anchorCtr="0">
            <a:noAutofit/>
          </a:bodyPr>
          <a:lstStyle/>
          <a:p>
            <a:pPr marL="292100" indent="-292100">
              <a:spcBef>
                <a:spcPts val="0"/>
              </a:spcBef>
              <a:buSzPts val="2100"/>
              <a:buChar char="●"/>
            </a:pPr>
            <a:r>
              <a:rPr lang="en-US"/>
              <a:t>Different ways of handling</a:t>
            </a:r>
            <a:endParaRPr/>
          </a:p>
          <a:p>
            <a:pPr marL="800100" lvl="1" indent="-342900">
              <a:spcBef>
                <a:spcPts val="680"/>
              </a:spcBef>
              <a:buSzPts val="2800"/>
              <a:buChar char="–"/>
            </a:pPr>
            <a:r>
              <a:rPr lang="en-US">
                <a:solidFill>
                  <a:srgbClr val="CC3300"/>
                </a:solidFill>
              </a:rPr>
              <a:t>Discretization</a:t>
            </a:r>
            <a:r>
              <a:rPr lang="en-US"/>
              <a:t> to form an ordinal categorical attribute</a:t>
            </a:r>
            <a:endParaRPr/>
          </a:p>
          <a:p>
            <a:pPr marL="914400" lvl="2" indent="0">
              <a:spcBef>
                <a:spcPts val="640"/>
              </a:spcBef>
              <a:buSzPts val="1680"/>
              <a:buNone/>
            </a:pPr>
            <a:r>
              <a:rPr lang="en-US"/>
              <a:t> Ranges can be found by equal interval bucketing, equal frequency bucketing (percentiles), or clustering.</a:t>
            </a:r>
            <a:endParaRPr/>
          </a:p>
          <a:p>
            <a:pPr marL="914400" lvl="2" indent="-106680">
              <a:spcBef>
                <a:spcPts val="640"/>
              </a:spcBef>
              <a:buSzPts val="1680"/>
              <a:buChar char="◆"/>
            </a:pPr>
            <a:r>
              <a:rPr lang="en-US"/>
              <a:t> Static – discretize once at the beginning</a:t>
            </a:r>
            <a:endParaRPr/>
          </a:p>
          <a:p>
            <a:pPr marL="914400" lvl="2" indent="-106680">
              <a:spcBef>
                <a:spcPts val="640"/>
              </a:spcBef>
              <a:buSzPts val="1680"/>
              <a:buChar char="◆"/>
            </a:pPr>
            <a:r>
              <a:rPr lang="en-US"/>
              <a:t> Dynamic – repeat at each node</a:t>
            </a:r>
            <a:endParaRPr/>
          </a:p>
          <a:p>
            <a:pPr lvl="4" indent="-101600">
              <a:spcBef>
                <a:spcPts val="800"/>
              </a:spcBef>
              <a:buClr>
                <a:schemeClr val="dk1"/>
              </a:buClr>
              <a:buSzPts val="2000"/>
              <a:buNone/>
            </a:pPr>
            <a:endParaRPr>
              <a:solidFill>
                <a:srgbClr val="CC3300"/>
              </a:solidFill>
            </a:endParaRPr>
          </a:p>
          <a:p>
            <a:pPr marL="800100" lvl="1" indent="-342900">
              <a:spcBef>
                <a:spcPts val="280"/>
              </a:spcBef>
              <a:buSzPts val="2800"/>
              <a:buChar char="–"/>
            </a:pPr>
            <a:r>
              <a:rPr lang="en-US">
                <a:solidFill>
                  <a:srgbClr val="CC3300"/>
                </a:solidFill>
              </a:rPr>
              <a:t>Binary Decision</a:t>
            </a:r>
            <a:r>
              <a:rPr lang="en-US"/>
              <a:t>: (A &lt; v) or (A ≥ v)</a:t>
            </a:r>
            <a:endParaRPr/>
          </a:p>
          <a:p>
            <a:pPr marL="914400" lvl="2" indent="-106680">
              <a:spcBef>
                <a:spcPts val="640"/>
              </a:spcBef>
              <a:buSzPts val="1680"/>
              <a:buChar char="◆"/>
            </a:pPr>
            <a:r>
              <a:rPr lang="en-US"/>
              <a:t> consider all possible splits and finds the best cut</a:t>
            </a:r>
            <a:endParaRPr/>
          </a:p>
          <a:p>
            <a:pPr marL="914400" lvl="2" indent="-106680">
              <a:spcBef>
                <a:spcPts val="640"/>
              </a:spcBef>
              <a:buSzPts val="1680"/>
              <a:buChar char="◆"/>
            </a:pPr>
            <a:r>
              <a:rPr lang="en-US"/>
              <a:t> can be more compute intensive</a:t>
            </a:r>
            <a:endParaRPr/>
          </a:p>
        </p:txBody>
      </p:sp>
      <p:sp>
        <p:nvSpPr>
          <p:cNvPr id="578" name="Google Shape;578;p26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29</a:t>
            </a:fld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CA180-597A-48C5-89FE-79FF40C86409}" type="datetime1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31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Please note that there is an associated </a:t>
            </a:r>
            <a:r>
              <a:rPr lang="en-US" dirty="0" err="1" smtClean="0"/>
              <a:t>Jupyter</a:t>
            </a:r>
            <a:r>
              <a:rPr lang="en-US" dirty="0" smtClean="0"/>
              <a:t> notebook with this presentation</a:t>
            </a:r>
          </a:p>
          <a:p>
            <a:r>
              <a:rPr lang="en-US" dirty="0" smtClean="0"/>
              <a:t>Please use both in parallel for optimal understanding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0DD90-0A6F-48CA-9CD3-5DFEDB0ED5B7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653BE-5C84-47C8-BD6C-C4E4BA1A36D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97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27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6858000" y="1009650"/>
            <a:ext cx="3170238" cy="31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27"/>
          <p:cNvSpPr txBox="1">
            <a:spLocks noGrp="1"/>
          </p:cNvSpPr>
          <p:nvPr>
            <p:ph type="title"/>
          </p:nvPr>
        </p:nvSpPr>
        <p:spPr>
          <a:xfrm>
            <a:off x="1905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b" anchorCtr="0">
            <a:noAutofit/>
          </a:bodyPr>
          <a:lstStyle/>
          <a:p>
            <a:pPr>
              <a:lnSpc>
                <a:spcPct val="112500"/>
              </a:lnSpc>
              <a:spcBef>
                <a:spcPts val="0"/>
              </a:spcBef>
            </a:pPr>
            <a:r>
              <a:rPr lang="en-US"/>
              <a:t>How to determine the Best Split</a:t>
            </a:r>
            <a:endParaRPr/>
          </a:p>
        </p:txBody>
      </p:sp>
      <p:graphicFrame>
        <p:nvGraphicFramePr>
          <p:cNvPr id="585" name="Google Shape;585;p27"/>
          <p:cNvGraphicFramePr/>
          <p:nvPr/>
        </p:nvGraphicFramePr>
        <p:xfrm>
          <a:off x="2544764" y="4129088"/>
          <a:ext cx="7589837" cy="177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2" r:id="rId5" imgW="7589837" imgH="1770062" progId="Visio.Drawing.6">
                  <p:embed/>
                </p:oleObj>
              </mc:Choice>
              <mc:Fallback>
                <p:oleObj r:id="rId5" imgW="7589837" imgH="1770062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2544764" y="4129088"/>
                        <a:ext cx="7589837" cy="177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6" name="Google Shape;586;p27"/>
          <p:cNvSpPr txBox="1"/>
          <p:nvPr/>
        </p:nvSpPr>
        <p:spPr>
          <a:xfrm>
            <a:off x="2057400" y="2286000"/>
            <a:ext cx="5105400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800"/>
            </a:pPr>
            <a:r>
              <a:rPr lang="en-U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Before Splitting: 10 records of class 0,</a:t>
            </a:r>
            <a:br>
              <a:rPr lang="en-U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10 records of class 1</a:t>
            </a:r>
            <a:endParaRPr/>
          </a:p>
        </p:txBody>
      </p:sp>
      <p:sp>
        <p:nvSpPr>
          <p:cNvPr id="587" name="Google Shape;587;p27"/>
          <p:cNvSpPr txBox="1"/>
          <p:nvPr/>
        </p:nvSpPr>
        <p:spPr>
          <a:xfrm>
            <a:off x="3505200" y="5957888"/>
            <a:ext cx="510540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800"/>
            </a:pPr>
            <a:r>
              <a:rPr lang="en-U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Which test condition is the best?</a:t>
            </a:r>
            <a:endParaRPr/>
          </a:p>
        </p:txBody>
      </p:sp>
      <p:sp>
        <p:nvSpPr>
          <p:cNvPr id="588" name="Google Shape;588;p27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30</a:t>
            </a:fld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BF0A6-4756-45DC-892B-C4AE75B951BD}" type="datetime1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06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28"/>
          <p:cNvSpPr txBox="1">
            <a:spLocks noGrp="1"/>
          </p:cNvSpPr>
          <p:nvPr>
            <p:ph type="title"/>
          </p:nvPr>
        </p:nvSpPr>
        <p:spPr>
          <a:xfrm>
            <a:off x="1905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b" anchorCtr="0">
            <a:noAutofit/>
          </a:bodyPr>
          <a:lstStyle/>
          <a:p>
            <a:pPr>
              <a:lnSpc>
                <a:spcPct val="112500"/>
              </a:lnSpc>
              <a:spcBef>
                <a:spcPts val="0"/>
              </a:spcBef>
            </a:pPr>
            <a:r>
              <a:rPr lang="en-US"/>
              <a:t>How to determine the Best Split</a:t>
            </a:r>
            <a:endParaRPr/>
          </a:p>
        </p:txBody>
      </p:sp>
      <p:sp>
        <p:nvSpPr>
          <p:cNvPr id="594" name="Google Shape;594;p28"/>
          <p:cNvSpPr txBox="1">
            <a:spLocks noGrp="1"/>
          </p:cNvSpPr>
          <p:nvPr>
            <p:ph type="body" idx="1"/>
          </p:nvPr>
        </p:nvSpPr>
        <p:spPr>
          <a:xfrm>
            <a:off x="1935163" y="1143000"/>
            <a:ext cx="8318500" cy="5181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t" anchorCtr="0">
            <a:noAutofit/>
          </a:bodyPr>
          <a:lstStyle/>
          <a:p>
            <a:pPr marL="292100" indent="-292100">
              <a:spcBef>
                <a:spcPts val="0"/>
              </a:spcBef>
              <a:buSzPts val="2100"/>
              <a:buFont typeface="Arial"/>
              <a:buChar char="●"/>
            </a:pPr>
            <a:r>
              <a:rPr lang="en-US"/>
              <a:t>Greedy approach: </a:t>
            </a:r>
            <a:endParaRPr/>
          </a:p>
          <a:p>
            <a:pPr marL="800100" lvl="1" indent="-342900">
              <a:spcBef>
                <a:spcPts val="680"/>
              </a:spcBef>
              <a:buSzPts val="2800"/>
              <a:buFont typeface="Arial"/>
              <a:buChar char="–"/>
            </a:pPr>
            <a:r>
              <a:rPr lang="en-US"/>
              <a:t>Nodes with </a:t>
            </a:r>
            <a:r>
              <a:rPr lang="en-US">
                <a:solidFill>
                  <a:srgbClr val="FF0000"/>
                </a:solidFill>
              </a:rPr>
              <a:t>purer</a:t>
            </a:r>
            <a:r>
              <a:rPr lang="en-US"/>
              <a:t> class distribution are preferred</a:t>
            </a:r>
            <a:endParaRPr/>
          </a:p>
          <a:p>
            <a:pPr lvl="4" indent="-101600">
              <a:spcBef>
                <a:spcPts val="800"/>
              </a:spcBef>
              <a:buClr>
                <a:schemeClr val="dk1"/>
              </a:buClr>
              <a:buSzPts val="20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92100" indent="-292100">
              <a:spcBef>
                <a:spcPts val="280"/>
              </a:spcBef>
              <a:buSzPts val="2100"/>
              <a:buFont typeface="Arial"/>
              <a:buChar char="●"/>
            </a:pPr>
            <a:r>
              <a:rPr lang="en-US"/>
              <a:t>Need a measure of node impurity:</a:t>
            </a:r>
            <a:endParaRPr/>
          </a:p>
          <a:p>
            <a:pPr marL="800100" lvl="1" indent="-342900">
              <a:spcBef>
                <a:spcPts val="680"/>
              </a:spcBef>
              <a:buSzPts val="2800"/>
              <a:buNone/>
            </a:pPr>
            <a:endParaRPr/>
          </a:p>
        </p:txBody>
      </p:sp>
      <p:graphicFrame>
        <p:nvGraphicFramePr>
          <p:cNvPr id="595" name="Google Shape;595;p28"/>
          <p:cNvGraphicFramePr/>
          <p:nvPr/>
        </p:nvGraphicFramePr>
        <p:xfrm>
          <a:off x="3733801" y="4038601"/>
          <a:ext cx="912813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2" r:id="rId4" imgW="912813" imgH="815975" progId="Visio.Drawing.6">
                  <p:embed/>
                </p:oleObj>
              </mc:Choice>
              <mc:Fallback>
                <p:oleObj r:id="rId4" imgW="912813" imgH="815975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3733801" y="4038601"/>
                        <a:ext cx="912813" cy="81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6" name="Google Shape;596;p28"/>
          <p:cNvGraphicFramePr/>
          <p:nvPr/>
        </p:nvGraphicFramePr>
        <p:xfrm>
          <a:off x="7239001" y="4038601"/>
          <a:ext cx="912813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3" r:id="rId6" imgW="912813" imgH="815975" progId="Visio.Drawing.6">
                  <p:embed/>
                </p:oleObj>
              </mc:Choice>
              <mc:Fallback>
                <p:oleObj r:id="rId6" imgW="912813" imgH="815975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7">
                        <a:alphaModFix/>
                      </a:blip>
                      <a:srcRect/>
                      <a:stretch/>
                    </p:blipFill>
                    <p:spPr>
                      <a:xfrm>
                        <a:off x="7239001" y="4038601"/>
                        <a:ext cx="912813" cy="81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7" name="Google Shape;597;p28"/>
          <p:cNvSpPr txBox="1"/>
          <p:nvPr/>
        </p:nvSpPr>
        <p:spPr>
          <a:xfrm>
            <a:off x="2895600" y="5029201"/>
            <a:ext cx="2819400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800"/>
            </a:pPr>
            <a:r>
              <a:rPr lang="en-U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 degree of impurity</a:t>
            </a:r>
            <a:endParaRPr/>
          </a:p>
        </p:txBody>
      </p:sp>
      <p:sp>
        <p:nvSpPr>
          <p:cNvPr id="598" name="Google Shape;598;p28"/>
          <p:cNvSpPr txBox="1"/>
          <p:nvPr/>
        </p:nvSpPr>
        <p:spPr>
          <a:xfrm>
            <a:off x="6705600" y="5029201"/>
            <a:ext cx="2819400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800"/>
            </a:pPr>
            <a:r>
              <a:rPr lang="en-U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Low degree of impurity</a:t>
            </a:r>
            <a:endParaRPr/>
          </a:p>
        </p:txBody>
      </p:sp>
      <p:sp>
        <p:nvSpPr>
          <p:cNvPr id="599" name="Google Shape;599;p28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31</a:t>
            </a:fld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A011F-0D8A-48C9-9E63-5CA65F7F646B}" type="datetime1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9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9"/>
          <p:cNvSpPr txBox="1">
            <a:spLocks noGrp="1"/>
          </p:cNvSpPr>
          <p:nvPr>
            <p:ph type="title"/>
          </p:nvPr>
        </p:nvSpPr>
        <p:spPr>
          <a:xfrm>
            <a:off x="1905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b" anchorCtr="0">
            <a:noAutofit/>
          </a:bodyPr>
          <a:lstStyle/>
          <a:p>
            <a:pPr>
              <a:lnSpc>
                <a:spcPct val="112500"/>
              </a:lnSpc>
              <a:spcBef>
                <a:spcPts val="0"/>
              </a:spcBef>
            </a:pPr>
            <a:r>
              <a:rPr lang="en-US"/>
              <a:t>Measures of Node Impurity</a:t>
            </a:r>
            <a:endParaRPr/>
          </a:p>
        </p:txBody>
      </p:sp>
      <p:sp>
        <p:nvSpPr>
          <p:cNvPr id="605" name="Google Shape;605;p29"/>
          <p:cNvSpPr txBox="1">
            <a:spLocks noGrp="1"/>
          </p:cNvSpPr>
          <p:nvPr>
            <p:ph type="body" idx="1"/>
          </p:nvPr>
        </p:nvSpPr>
        <p:spPr>
          <a:xfrm>
            <a:off x="1935163" y="1143000"/>
            <a:ext cx="8318500" cy="5181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t" anchorCtr="0">
            <a:noAutofit/>
          </a:bodyPr>
          <a:lstStyle/>
          <a:p>
            <a:pPr marL="292100" indent="-292100">
              <a:spcBef>
                <a:spcPts val="0"/>
              </a:spcBef>
              <a:buSzPts val="2100"/>
              <a:buFont typeface="Arial"/>
              <a:buChar char="●"/>
            </a:pPr>
            <a:r>
              <a:rPr lang="en-US" dirty="0" err="1"/>
              <a:t>Gini</a:t>
            </a:r>
            <a:r>
              <a:rPr lang="en-US" dirty="0"/>
              <a:t> Index</a:t>
            </a:r>
            <a:endParaRPr dirty="0"/>
          </a:p>
          <a:p>
            <a:pPr marL="292100" indent="-158750">
              <a:spcBef>
                <a:spcPts val="680"/>
              </a:spcBef>
              <a:buSzPts val="2100"/>
              <a:buNone/>
            </a:pPr>
            <a:endParaRPr dirty="0"/>
          </a:p>
          <a:p>
            <a:pPr marL="292100" indent="-158750">
              <a:spcBef>
                <a:spcPts val="680"/>
              </a:spcBef>
              <a:buSzPts val="2100"/>
              <a:buNone/>
            </a:pPr>
            <a:endParaRPr dirty="0"/>
          </a:p>
          <a:p>
            <a:pPr marL="292100" indent="-292100">
              <a:spcBef>
                <a:spcPts val="680"/>
              </a:spcBef>
              <a:buSzPts val="2100"/>
              <a:buFont typeface="Arial"/>
              <a:buChar char="●"/>
            </a:pPr>
            <a:r>
              <a:rPr lang="en-US" dirty="0"/>
              <a:t>Entropy</a:t>
            </a:r>
            <a:endParaRPr dirty="0"/>
          </a:p>
          <a:p>
            <a:pPr marL="292100" indent="-158750">
              <a:spcBef>
                <a:spcPts val="680"/>
              </a:spcBef>
              <a:buSzPts val="2100"/>
              <a:buNone/>
            </a:pPr>
            <a:endParaRPr dirty="0"/>
          </a:p>
          <a:p>
            <a:pPr marL="292100" indent="-158750">
              <a:spcBef>
                <a:spcPts val="680"/>
              </a:spcBef>
              <a:buSzPts val="2100"/>
              <a:buNone/>
            </a:pPr>
            <a:endParaRPr dirty="0"/>
          </a:p>
        </p:txBody>
      </p:sp>
      <p:sp>
        <p:nvSpPr>
          <p:cNvPr id="606" name="Google Shape;606;p29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32</a:t>
            </a:fld>
            <a:endParaRPr/>
          </a:p>
        </p:txBody>
      </p:sp>
      <p:sp>
        <p:nvSpPr>
          <p:cNvPr id="607" name="Google Shape;607;p29"/>
          <p:cNvSpPr txBox="1"/>
          <p:nvPr/>
        </p:nvSpPr>
        <p:spPr>
          <a:xfrm>
            <a:off x="3137727" y="1503551"/>
            <a:ext cx="3781484" cy="103784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608" name="Google Shape;608;p29"/>
          <p:cNvSpPr txBox="1"/>
          <p:nvPr/>
        </p:nvSpPr>
        <p:spPr>
          <a:xfrm>
            <a:off x="3137728" y="2857566"/>
            <a:ext cx="4259243" cy="103784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610" name="Google Shape;610;p29"/>
          <p:cNvSpPr txBox="1"/>
          <p:nvPr/>
        </p:nvSpPr>
        <p:spPr>
          <a:xfrm>
            <a:off x="7086600" y="1492519"/>
            <a:ext cx="3414268" cy="101566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1963" t="-3613" b="-1084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A2C17-AF11-428F-B61E-247EB32771C7}" type="datetime1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3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Gini</a:t>
            </a:r>
            <a:r>
              <a:rPr lang="en-US" dirty="0" smtClean="0"/>
              <a:t>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Measures the diversity of a dataset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6C1F7-BDC4-4A08-8C3B-D997B30FBFE0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653BE-5C84-47C8-BD6C-C4E4BA1A36DC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75126"/>
            <a:ext cx="10031225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07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0628" y="3754829"/>
            <a:ext cx="9088118" cy="1124107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6C1F7-BDC4-4A08-8C3B-D997B30FBFE0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653BE-5C84-47C8-BD6C-C4E4BA1A36DC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27" y="269683"/>
            <a:ext cx="10174120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58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6C1F7-BDC4-4A08-8C3B-D997B30FBFE0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653BE-5C84-47C8-BD6C-C4E4BA1A36DC}" type="slidenum">
              <a:rPr lang="en-US" smtClean="0"/>
              <a:t>35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506" y="1579703"/>
            <a:ext cx="4887007" cy="4686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258" y="1579703"/>
            <a:ext cx="4810796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6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6C1F7-BDC4-4A08-8C3B-D997B30FBFE0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653BE-5C84-47C8-BD6C-C4E4BA1A36DC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914" y="1277323"/>
            <a:ext cx="4820323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65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6C1F7-BDC4-4A08-8C3B-D997B30FBFE0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653BE-5C84-47C8-BD6C-C4E4BA1A36DC}" type="slidenum">
              <a:rPr lang="en-US" smtClean="0"/>
              <a:t>37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82" y="365125"/>
            <a:ext cx="4782217" cy="4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00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96162" y="5394609"/>
            <a:ext cx="714475" cy="29531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6C1F7-BDC4-4A08-8C3B-D997B30FBFE0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653BE-5C84-47C8-BD6C-C4E4BA1A36DC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001" y="946231"/>
            <a:ext cx="5347198" cy="43725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65125"/>
            <a:ext cx="4896533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54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8576" y="437599"/>
            <a:ext cx="5033303" cy="477195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6C1F7-BDC4-4A08-8C3B-D997B30FBFE0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653BE-5C84-47C8-BD6C-C4E4BA1A36DC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4820323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61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"/>
          <p:cNvSpPr txBox="1">
            <a:spLocks noGrp="1"/>
          </p:cNvSpPr>
          <p:nvPr>
            <p:ph type="title"/>
          </p:nvPr>
        </p:nvSpPr>
        <p:spPr>
          <a:xfrm>
            <a:off x="1752600" y="609600"/>
            <a:ext cx="8763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b" anchorCtr="0">
            <a:noAutofit/>
          </a:bodyPr>
          <a:lstStyle/>
          <a:p>
            <a:pPr algn="ctr">
              <a:lnSpc>
                <a:spcPct val="112500"/>
              </a:lnSpc>
              <a:spcBef>
                <a:spcPts val="0"/>
              </a:spcBef>
            </a:pPr>
            <a:r>
              <a:rPr lang="en-US"/>
              <a:t>Classifier: Decision Tree</a:t>
            </a:r>
            <a:endParaRPr sz="2800"/>
          </a:p>
        </p:txBody>
      </p:sp>
      <p:grpSp>
        <p:nvGrpSpPr>
          <p:cNvPr id="116" name="Google Shape;116;p1"/>
          <p:cNvGrpSpPr/>
          <p:nvPr/>
        </p:nvGrpSpPr>
        <p:grpSpPr>
          <a:xfrm>
            <a:off x="1828800" y="1447800"/>
            <a:ext cx="8534400" cy="152400"/>
            <a:chOff x="264" y="788"/>
            <a:chExt cx="5232" cy="124"/>
          </a:xfrm>
        </p:grpSpPr>
        <p:sp>
          <p:nvSpPr>
            <p:cNvPr id="117" name="Google Shape;117;p1"/>
            <p:cNvSpPr/>
            <p:nvPr/>
          </p:nvSpPr>
          <p:spPr>
            <a:xfrm>
              <a:off x="264" y="788"/>
              <a:ext cx="5232" cy="61"/>
            </a:xfrm>
            <a:prstGeom prst="rect">
              <a:avLst/>
            </a:prstGeom>
            <a:gradFill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264" y="881"/>
              <a:ext cx="5232" cy="31"/>
            </a:xfrm>
            <a:prstGeom prst="rect">
              <a:avLst/>
            </a:prstGeom>
            <a:gradFill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p1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4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57" y="1958212"/>
            <a:ext cx="6938033" cy="38756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B065D-6240-4AED-852E-AD0F242BF957}" type="datetime1">
              <a:rPr lang="en-US" smtClean="0"/>
              <a:t>9/23/2024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5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0"/>
          <p:cNvSpPr txBox="1">
            <a:spLocks noGrp="1"/>
          </p:cNvSpPr>
          <p:nvPr>
            <p:ph type="title"/>
          </p:nvPr>
        </p:nvSpPr>
        <p:spPr>
          <a:xfrm>
            <a:off x="1905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b" anchorCtr="0">
            <a:noAutofit/>
          </a:bodyPr>
          <a:lstStyle/>
          <a:p>
            <a:pPr>
              <a:lnSpc>
                <a:spcPct val="112500"/>
              </a:lnSpc>
              <a:spcBef>
                <a:spcPts val="0"/>
              </a:spcBef>
            </a:pPr>
            <a:r>
              <a:rPr lang="en-US"/>
              <a:t>Finding the Best Split</a:t>
            </a:r>
            <a:endParaRPr/>
          </a:p>
        </p:txBody>
      </p:sp>
      <p:sp>
        <p:nvSpPr>
          <p:cNvPr id="616" name="Google Shape;616;p30"/>
          <p:cNvSpPr txBox="1">
            <a:spLocks noGrp="1"/>
          </p:cNvSpPr>
          <p:nvPr>
            <p:ph type="body" idx="1"/>
          </p:nvPr>
        </p:nvSpPr>
        <p:spPr>
          <a:xfrm>
            <a:off x="1935163" y="1143000"/>
            <a:ext cx="8318500" cy="5181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t" anchorCtr="0">
            <a:normAutofit/>
          </a:bodyPr>
          <a:lstStyle/>
          <a:p>
            <a:pPr marL="533400" indent="-533400">
              <a:spcBef>
                <a:spcPts val="0"/>
              </a:spcBef>
              <a:buSzPts val="2100"/>
              <a:buFont typeface="Arial"/>
              <a:buAutoNum type="arabicPeriod"/>
            </a:pPr>
            <a:r>
              <a:rPr lang="en-US"/>
              <a:t>Compute impurity measure (P) before splitting</a:t>
            </a:r>
            <a:endParaRPr/>
          </a:p>
          <a:p>
            <a:pPr marL="533400" indent="-533400">
              <a:spcBef>
                <a:spcPts val="680"/>
              </a:spcBef>
              <a:buSzPts val="2100"/>
              <a:buFont typeface="Arial"/>
              <a:buAutoNum type="arabicPeriod"/>
            </a:pPr>
            <a:r>
              <a:rPr lang="en-US"/>
              <a:t>Compute impurity measure (M) after splitting</a:t>
            </a:r>
            <a:endParaRPr/>
          </a:p>
          <a:p>
            <a:pPr marL="914400" lvl="2" indent="-106680">
              <a:spcBef>
                <a:spcPts val="640"/>
              </a:spcBef>
              <a:buSzPts val="1680"/>
              <a:buFont typeface="Arial"/>
              <a:buChar char="●"/>
            </a:pPr>
            <a:r>
              <a:rPr lang="en-US"/>
              <a:t> Compute impurity measure of each child node</a:t>
            </a:r>
            <a:endParaRPr/>
          </a:p>
          <a:p>
            <a:pPr marL="914400" lvl="2" indent="-106680">
              <a:spcBef>
                <a:spcPts val="640"/>
              </a:spcBef>
              <a:buSzPts val="1680"/>
              <a:buFont typeface="Arial"/>
              <a:buChar char="●"/>
            </a:pPr>
            <a:r>
              <a:rPr lang="en-US"/>
              <a:t> M is the weighted impurity of child nodes</a:t>
            </a:r>
            <a:endParaRPr/>
          </a:p>
          <a:p>
            <a:pPr marL="533400" indent="-533400">
              <a:spcBef>
                <a:spcPts val="680"/>
              </a:spcBef>
              <a:buSzPts val="2100"/>
              <a:buFont typeface="Arial"/>
              <a:buAutoNum type="arabicPeriod"/>
            </a:pPr>
            <a:r>
              <a:rPr lang="en-US"/>
              <a:t>Choose the attribute test condition that produces the highest gain</a:t>
            </a:r>
            <a:br>
              <a:rPr lang="en-US"/>
            </a:br>
            <a:r>
              <a:rPr lang="en-US"/>
              <a:t> </a:t>
            </a:r>
            <a:endParaRPr/>
          </a:p>
          <a:p>
            <a:pPr marL="622300" lvl="2" indent="0">
              <a:spcBef>
                <a:spcPts val="640"/>
              </a:spcBef>
              <a:buSzPts val="1680"/>
              <a:buNone/>
            </a:pPr>
            <a:r>
              <a:rPr lang="en-US" b="1"/>
              <a:t>		Gain = P - M</a:t>
            </a:r>
            <a:br>
              <a:rPr lang="en-US" b="1"/>
            </a:br>
            <a:r>
              <a:rPr lang="en-US"/>
              <a:t/>
            </a:r>
            <a:br>
              <a:rPr lang="en-US"/>
            </a:br>
            <a:r>
              <a:rPr lang="en-US"/>
              <a:t>or equivalently, lowest impurity measure after splitting (M) </a:t>
            </a:r>
            <a:endParaRPr/>
          </a:p>
        </p:txBody>
      </p:sp>
      <p:sp>
        <p:nvSpPr>
          <p:cNvPr id="617" name="Google Shape;617;p30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40</a:t>
            </a:fld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8E288-3DF6-487E-8DBE-9FF03C270670}" type="datetime1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2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1"/>
          <p:cNvSpPr txBox="1">
            <a:spLocks noGrp="1"/>
          </p:cNvSpPr>
          <p:nvPr>
            <p:ph type="title"/>
          </p:nvPr>
        </p:nvSpPr>
        <p:spPr>
          <a:xfrm>
            <a:off x="1905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b" anchorCtr="0">
            <a:noAutofit/>
          </a:bodyPr>
          <a:lstStyle/>
          <a:p>
            <a:pPr>
              <a:lnSpc>
                <a:spcPct val="112500"/>
              </a:lnSpc>
              <a:spcBef>
                <a:spcPts val="0"/>
              </a:spcBef>
            </a:pPr>
            <a:r>
              <a:rPr lang="en-US"/>
              <a:t>Finding the Best Split</a:t>
            </a:r>
            <a:endParaRPr/>
          </a:p>
        </p:txBody>
      </p:sp>
      <p:sp>
        <p:nvSpPr>
          <p:cNvPr id="623" name="Google Shape;623;p31"/>
          <p:cNvSpPr/>
          <p:nvPr/>
        </p:nvSpPr>
        <p:spPr>
          <a:xfrm>
            <a:off x="8001000" y="1828801"/>
            <a:ext cx="1009650" cy="454025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2000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B?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24" name="Google Shape;624;p31"/>
          <p:cNvCxnSpPr/>
          <p:nvPr/>
        </p:nvCxnSpPr>
        <p:spPr>
          <a:xfrm flipH="1">
            <a:off x="7426326" y="2286000"/>
            <a:ext cx="1108075" cy="72548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5" name="Google Shape;625;p31"/>
          <p:cNvCxnSpPr/>
          <p:nvPr/>
        </p:nvCxnSpPr>
        <p:spPr>
          <a:xfrm>
            <a:off x="8534401" y="2286000"/>
            <a:ext cx="1184275" cy="72548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6" name="Google Shape;626;p31"/>
          <p:cNvSpPr txBox="1"/>
          <p:nvPr/>
        </p:nvSpPr>
        <p:spPr>
          <a:xfrm>
            <a:off x="7153275" y="2401888"/>
            <a:ext cx="5397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Yes</a:t>
            </a:r>
            <a:endParaRPr/>
          </a:p>
        </p:txBody>
      </p:sp>
      <p:sp>
        <p:nvSpPr>
          <p:cNvPr id="627" name="Google Shape;627;p31"/>
          <p:cNvSpPr txBox="1"/>
          <p:nvPr/>
        </p:nvSpPr>
        <p:spPr>
          <a:xfrm>
            <a:off x="9642475" y="2401888"/>
            <a:ext cx="4635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</a:t>
            </a:r>
            <a:endParaRPr/>
          </a:p>
        </p:txBody>
      </p:sp>
      <p:sp>
        <p:nvSpPr>
          <p:cNvPr id="628" name="Google Shape;628;p31"/>
          <p:cNvSpPr/>
          <p:nvPr/>
        </p:nvSpPr>
        <p:spPr>
          <a:xfrm>
            <a:off x="7010401" y="3011488"/>
            <a:ext cx="936625" cy="341312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Node N3</a:t>
            </a:r>
            <a:endParaRPr/>
          </a:p>
        </p:txBody>
      </p:sp>
      <p:sp>
        <p:nvSpPr>
          <p:cNvPr id="629" name="Google Shape;629;p31"/>
          <p:cNvSpPr/>
          <p:nvPr/>
        </p:nvSpPr>
        <p:spPr>
          <a:xfrm>
            <a:off x="9197976" y="3011488"/>
            <a:ext cx="936625" cy="341312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Node N4</a:t>
            </a:r>
            <a:endParaRPr/>
          </a:p>
        </p:txBody>
      </p:sp>
      <p:sp>
        <p:nvSpPr>
          <p:cNvPr id="630" name="Google Shape;630;p31"/>
          <p:cNvSpPr/>
          <p:nvPr/>
        </p:nvSpPr>
        <p:spPr>
          <a:xfrm>
            <a:off x="2971800" y="1752601"/>
            <a:ext cx="1009650" cy="454025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2000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A?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31" name="Google Shape;631;p31"/>
          <p:cNvCxnSpPr/>
          <p:nvPr/>
        </p:nvCxnSpPr>
        <p:spPr>
          <a:xfrm flipH="1">
            <a:off x="2397126" y="2209800"/>
            <a:ext cx="1108075" cy="72548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2" name="Google Shape;632;p31"/>
          <p:cNvCxnSpPr/>
          <p:nvPr/>
        </p:nvCxnSpPr>
        <p:spPr>
          <a:xfrm>
            <a:off x="3505201" y="2209800"/>
            <a:ext cx="1184275" cy="72548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3" name="Google Shape;633;p31"/>
          <p:cNvSpPr txBox="1"/>
          <p:nvPr/>
        </p:nvSpPr>
        <p:spPr>
          <a:xfrm>
            <a:off x="2124075" y="2325688"/>
            <a:ext cx="5397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Yes</a:t>
            </a:r>
            <a:endParaRPr/>
          </a:p>
        </p:txBody>
      </p:sp>
      <p:sp>
        <p:nvSpPr>
          <p:cNvPr id="634" name="Google Shape;634;p31"/>
          <p:cNvSpPr txBox="1"/>
          <p:nvPr/>
        </p:nvSpPr>
        <p:spPr>
          <a:xfrm>
            <a:off x="4613275" y="2325688"/>
            <a:ext cx="4635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</a:t>
            </a:r>
            <a:endParaRPr/>
          </a:p>
        </p:txBody>
      </p:sp>
      <p:sp>
        <p:nvSpPr>
          <p:cNvPr id="635" name="Google Shape;635;p31"/>
          <p:cNvSpPr/>
          <p:nvPr/>
        </p:nvSpPr>
        <p:spPr>
          <a:xfrm>
            <a:off x="1981201" y="2935288"/>
            <a:ext cx="936625" cy="341312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Node N1</a:t>
            </a:r>
            <a:endParaRPr/>
          </a:p>
        </p:txBody>
      </p:sp>
      <p:sp>
        <p:nvSpPr>
          <p:cNvPr id="636" name="Google Shape;636;p31"/>
          <p:cNvSpPr/>
          <p:nvPr/>
        </p:nvSpPr>
        <p:spPr>
          <a:xfrm>
            <a:off x="4168776" y="2935288"/>
            <a:ext cx="936625" cy="341312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Node N2</a:t>
            </a:r>
            <a:endParaRPr/>
          </a:p>
        </p:txBody>
      </p:sp>
      <p:sp>
        <p:nvSpPr>
          <p:cNvPr id="637" name="Google Shape;637;p31"/>
          <p:cNvSpPr txBox="1"/>
          <p:nvPr/>
        </p:nvSpPr>
        <p:spPr>
          <a:xfrm>
            <a:off x="3429000" y="1066801"/>
            <a:ext cx="1981200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800"/>
            </a:pPr>
            <a:r>
              <a:rPr lang="en-U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Before Splitting:</a:t>
            </a:r>
            <a:endParaRPr/>
          </a:p>
        </p:txBody>
      </p:sp>
      <p:graphicFrame>
        <p:nvGraphicFramePr>
          <p:cNvPr id="638" name="Google Shape;638;p31"/>
          <p:cNvGraphicFramePr/>
          <p:nvPr/>
        </p:nvGraphicFramePr>
        <p:xfrm>
          <a:off x="1604964" y="3581400"/>
          <a:ext cx="1665287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4" r:id="rId5" imgW="1665287" imgH="698500" progId="Word.Document.8">
                  <p:embed/>
                </p:oleObj>
              </mc:Choice>
              <mc:Fallback>
                <p:oleObj r:id="rId5" imgW="1665287" imgH="698500" progId="Word.Document.8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1604964" y="3581400"/>
                        <a:ext cx="1665287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9" name="Google Shape;639;p31"/>
          <p:cNvGraphicFramePr/>
          <p:nvPr/>
        </p:nvGraphicFramePr>
        <p:xfrm>
          <a:off x="3890963" y="3586164"/>
          <a:ext cx="1636712" cy="68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5" r:id="rId8" imgW="1636712" imgH="681037" progId="Word.Document.8">
                  <p:embed/>
                </p:oleObj>
              </mc:Choice>
              <mc:Fallback>
                <p:oleObj r:id="rId8" imgW="1636712" imgH="681037" progId="Word.Document.8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9">
                        <a:alphaModFix/>
                      </a:blip>
                      <a:srcRect/>
                      <a:stretch/>
                    </p:blipFill>
                    <p:spPr>
                      <a:xfrm>
                        <a:off x="3890963" y="3586164"/>
                        <a:ext cx="1636712" cy="681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0" name="Google Shape;640;p31"/>
          <p:cNvGraphicFramePr/>
          <p:nvPr/>
        </p:nvGraphicFramePr>
        <p:xfrm>
          <a:off x="6634163" y="3586164"/>
          <a:ext cx="1636712" cy="68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6" r:id="rId11" imgW="1636712" imgH="681037" progId="Word.Document.8">
                  <p:embed/>
                </p:oleObj>
              </mc:Choice>
              <mc:Fallback>
                <p:oleObj r:id="rId11" imgW="1636712" imgH="681037" progId="Word.Document.8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12">
                        <a:alphaModFix/>
                      </a:blip>
                      <a:srcRect/>
                      <a:stretch/>
                    </p:blipFill>
                    <p:spPr>
                      <a:xfrm>
                        <a:off x="6634163" y="3586164"/>
                        <a:ext cx="1636712" cy="681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1" name="Google Shape;641;p31"/>
          <p:cNvGraphicFramePr/>
          <p:nvPr/>
        </p:nvGraphicFramePr>
        <p:xfrm>
          <a:off x="8920164" y="3586163"/>
          <a:ext cx="1595437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7" r:id="rId14" imgW="1595437" imgH="660400" progId="Word.Document.8">
                  <p:embed/>
                </p:oleObj>
              </mc:Choice>
              <mc:Fallback>
                <p:oleObj r:id="rId14" imgW="1595437" imgH="660400" progId="Word.Document.8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15">
                        <a:alphaModFix/>
                      </a:blip>
                      <a:srcRect/>
                      <a:stretch/>
                    </p:blipFill>
                    <p:spPr>
                      <a:xfrm>
                        <a:off x="8920164" y="3586163"/>
                        <a:ext cx="1595437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2" name="Google Shape;642;p31"/>
          <p:cNvGraphicFramePr/>
          <p:nvPr/>
        </p:nvGraphicFramePr>
        <p:xfrm>
          <a:off x="5486400" y="1066800"/>
          <a:ext cx="1595438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8" r:id="rId17" imgW="1595438" imgH="660400" progId="Word.Document.8">
                  <p:embed/>
                </p:oleObj>
              </mc:Choice>
              <mc:Fallback>
                <p:oleObj r:id="rId17" imgW="1595438" imgH="660400" progId="Word.Document.8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18">
                        <a:alphaModFix/>
                      </a:blip>
                      <a:srcRect/>
                      <a:stretch/>
                    </p:blipFill>
                    <p:spPr>
                      <a:xfrm>
                        <a:off x="5486400" y="1066800"/>
                        <a:ext cx="1595438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43" name="Google Shape;643;p31"/>
          <p:cNvGrpSpPr/>
          <p:nvPr/>
        </p:nvGrpSpPr>
        <p:grpSpPr>
          <a:xfrm>
            <a:off x="7239000" y="1066801"/>
            <a:ext cx="1295400" cy="396875"/>
            <a:chOff x="3600" y="768"/>
            <a:chExt cx="816" cy="250"/>
          </a:xfrm>
        </p:grpSpPr>
        <p:cxnSp>
          <p:nvCxnSpPr>
            <p:cNvPr id="644" name="Google Shape;644;p31"/>
            <p:cNvCxnSpPr/>
            <p:nvPr/>
          </p:nvCxnSpPr>
          <p:spPr>
            <a:xfrm>
              <a:off x="3600" y="912"/>
              <a:ext cx="336" cy="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45" name="Google Shape;645;p31"/>
            <p:cNvSpPr txBox="1"/>
            <p:nvPr/>
          </p:nvSpPr>
          <p:spPr>
            <a:xfrm>
              <a:off x="3984" y="768"/>
              <a:ext cx="432" cy="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Clr>
                  <a:schemeClr val="dk1"/>
                </a:buClr>
                <a:buSzPts val="2000"/>
              </a:pPr>
              <a:r>
                <a:rPr lang="en-US" sz="20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endParaRPr/>
            </a:p>
          </p:txBody>
        </p:sp>
      </p:grpSp>
      <p:grpSp>
        <p:nvGrpSpPr>
          <p:cNvPr id="646" name="Google Shape;646;p31"/>
          <p:cNvGrpSpPr/>
          <p:nvPr/>
        </p:nvGrpSpPr>
        <p:grpSpPr>
          <a:xfrm>
            <a:off x="2133600" y="4343401"/>
            <a:ext cx="8001000" cy="854075"/>
            <a:chOff x="384" y="2832"/>
            <a:chExt cx="5040" cy="538"/>
          </a:xfrm>
        </p:grpSpPr>
        <p:sp>
          <p:nvSpPr>
            <p:cNvPr id="647" name="Google Shape;647;p31"/>
            <p:cNvSpPr txBox="1"/>
            <p:nvPr/>
          </p:nvSpPr>
          <p:spPr>
            <a:xfrm>
              <a:off x="384" y="3120"/>
              <a:ext cx="432" cy="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Clr>
                  <a:schemeClr val="dk1"/>
                </a:buClr>
                <a:buSzPts val="2000"/>
              </a:pPr>
              <a:r>
                <a:rPr lang="en-US" sz="20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M11</a:t>
              </a:r>
              <a:endParaRPr/>
            </a:p>
          </p:txBody>
        </p:sp>
        <p:sp>
          <p:nvSpPr>
            <p:cNvPr id="648" name="Google Shape;648;p31"/>
            <p:cNvSpPr txBox="1"/>
            <p:nvPr/>
          </p:nvSpPr>
          <p:spPr>
            <a:xfrm>
              <a:off x="1824" y="3110"/>
              <a:ext cx="432" cy="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Clr>
                  <a:schemeClr val="dk1"/>
                </a:buClr>
                <a:buSzPts val="2000"/>
              </a:pPr>
              <a:r>
                <a:rPr lang="en-US" sz="20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M12</a:t>
              </a:r>
              <a:endParaRPr/>
            </a:p>
          </p:txBody>
        </p:sp>
        <p:sp>
          <p:nvSpPr>
            <p:cNvPr id="649" name="Google Shape;649;p31"/>
            <p:cNvSpPr txBox="1"/>
            <p:nvPr/>
          </p:nvSpPr>
          <p:spPr>
            <a:xfrm>
              <a:off x="3600" y="3110"/>
              <a:ext cx="432" cy="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Clr>
                  <a:schemeClr val="dk1"/>
                </a:buClr>
                <a:buSzPts val="2000"/>
              </a:pPr>
              <a:r>
                <a:rPr lang="en-US" sz="20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M21</a:t>
              </a:r>
              <a:endParaRPr/>
            </a:p>
          </p:txBody>
        </p:sp>
        <p:sp>
          <p:nvSpPr>
            <p:cNvPr id="650" name="Google Shape;650;p31"/>
            <p:cNvSpPr txBox="1"/>
            <p:nvPr/>
          </p:nvSpPr>
          <p:spPr>
            <a:xfrm>
              <a:off x="4992" y="3110"/>
              <a:ext cx="432" cy="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Clr>
                  <a:schemeClr val="dk1"/>
                </a:buClr>
                <a:buSzPts val="2000"/>
              </a:pPr>
              <a:r>
                <a:rPr lang="en-US" sz="20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M22</a:t>
              </a:r>
              <a:endParaRPr/>
            </a:p>
          </p:txBody>
        </p:sp>
        <p:cxnSp>
          <p:nvCxnSpPr>
            <p:cNvPr id="651" name="Google Shape;651;p31"/>
            <p:cNvCxnSpPr/>
            <p:nvPr/>
          </p:nvCxnSpPr>
          <p:spPr>
            <a:xfrm>
              <a:off x="528" y="2832"/>
              <a:ext cx="0" cy="288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52" name="Google Shape;652;p31"/>
            <p:cNvCxnSpPr/>
            <p:nvPr/>
          </p:nvCxnSpPr>
          <p:spPr>
            <a:xfrm>
              <a:off x="2016" y="2832"/>
              <a:ext cx="0" cy="288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53" name="Google Shape;653;p31"/>
            <p:cNvCxnSpPr/>
            <p:nvPr/>
          </p:nvCxnSpPr>
          <p:spPr>
            <a:xfrm>
              <a:off x="3744" y="2832"/>
              <a:ext cx="0" cy="288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54" name="Google Shape;654;p31"/>
            <p:cNvCxnSpPr/>
            <p:nvPr/>
          </p:nvCxnSpPr>
          <p:spPr>
            <a:xfrm>
              <a:off x="5184" y="2832"/>
              <a:ext cx="0" cy="288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655" name="Google Shape;655;p31"/>
          <p:cNvGrpSpPr/>
          <p:nvPr/>
        </p:nvGrpSpPr>
        <p:grpSpPr>
          <a:xfrm>
            <a:off x="2286000" y="5257801"/>
            <a:ext cx="7620000" cy="777875"/>
            <a:chOff x="480" y="3408"/>
            <a:chExt cx="4800" cy="490"/>
          </a:xfrm>
        </p:grpSpPr>
        <p:sp>
          <p:nvSpPr>
            <p:cNvPr id="656" name="Google Shape;656;p31"/>
            <p:cNvSpPr/>
            <p:nvPr/>
          </p:nvSpPr>
          <p:spPr>
            <a:xfrm rot="-5400000">
              <a:off x="1152" y="2736"/>
              <a:ext cx="192" cy="1536"/>
            </a:xfrm>
            <a:prstGeom prst="leftBrace">
              <a:avLst>
                <a:gd name="adj1" fmla="val 66667"/>
                <a:gd name="adj2" fmla="val 50963"/>
              </a:avLst>
            </a:prstGeom>
            <a:noFill/>
            <a:ln w="25400" cap="flat" cmpd="sng">
              <a:solidFill>
                <a:srgbClr val="1C5A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31"/>
            <p:cNvSpPr/>
            <p:nvPr/>
          </p:nvSpPr>
          <p:spPr>
            <a:xfrm rot="-5400000">
              <a:off x="4416" y="2736"/>
              <a:ext cx="192" cy="1536"/>
            </a:xfrm>
            <a:prstGeom prst="leftBrace">
              <a:avLst>
                <a:gd name="adj1" fmla="val 66667"/>
                <a:gd name="adj2" fmla="val 50963"/>
              </a:avLst>
            </a:prstGeom>
            <a:noFill/>
            <a:ln w="25400" cap="flat" cmpd="sng">
              <a:solidFill>
                <a:srgbClr val="1C5A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31"/>
            <p:cNvSpPr txBox="1"/>
            <p:nvPr/>
          </p:nvSpPr>
          <p:spPr>
            <a:xfrm>
              <a:off x="1056" y="3638"/>
              <a:ext cx="432" cy="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Clr>
                  <a:schemeClr val="dk1"/>
                </a:buClr>
                <a:buSzPts val="2000"/>
              </a:pPr>
              <a:r>
                <a:rPr lang="en-US" sz="20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M1</a:t>
              </a:r>
              <a:endParaRPr/>
            </a:p>
          </p:txBody>
        </p:sp>
        <p:sp>
          <p:nvSpPr>
            <p:cNvPr id="659" name="Google Shape;659;p31"/>
            <p:cNvSpPr txBox="1"/>
            <p:nvPr/>
          </p:nvSpPr>
          <p:spPr>
            <a:xfrm>
              <a:off x="4320" y="3648"/>
              <a:ext cx="432" cy="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Clr>
                  <a:schemeClr val="dk1"/>
                </a:buClr>
                <a:buSzPts val="2000"/>
              </a:pPr>
              <a:r>
                <a:rPr lang="en-US" sz="20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M2</a:t>
              </a:r>
              <a:endParaRPr/>
            </a:p>
          </p:txBody>
        </p:sp>
      </p:grpSp>
      <p:sp>
        <p:nvSpPr>
          <p:cNvPr id="660" name="Google Shape;660;p31"/>
          <p:cNvSpPr txBox="1"/>
          <p:nvPr/>
        </p:nvSpPr>
        <p:spPr>
          <a:xfrm>
            <a:off x="4343400" y="5927726"/>
            <a:ext cx="40386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2000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Gain = P – M1    vs      P – M2</a:t>
            </a:r>
            <a:endParaRPr/>
          </a:p>
        </p:txBody>
      </p:sp>
      <p:sp>
        <p:nvSpPr>
          <p:cNvPr id="661" name="Google Shape;661;p31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41</a:t>
            </a:fld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14B5B-C2DB-4CF0-A381-40C8DB150339}" type="datetime1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6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2"/>
          <p:cNvSpPr txBox="1">
            <a:spLocks noGrp="1"/>
          </p:cNvSpPr>
          <p:nvPr>
            <p:ph type="title"/>
          </p:nvPr>
        </p:nvSpPr>
        <p:spPr>
          <a:xfrm>
            <a:off x="1905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b" anchorCtr="0">
            <a:noAutofit/>
          </a:bodyPr>
          <a:lstStyle/>
          <a:p>
            <a:pPr>
              <a:lnSpc>
                <a:spcPct val="112500"/>
              </a:lnSpc>
              <a:spcBef>
                <a:spcPts val="0"/>
              </a:spcBef>
            </a:pPr>
            <a:r>
              <a:rPr lang="en-US"/>
              <a:t>Measure of Impurity: GINI</a:t>
            </a:r>
            <a:endParaRPr/>
          </a:p>
        </p:txBody>
      </p:sp>
      <p:sp>
        <p:nvSpPr>
          <p:cNvPr id="667" name="Google Shape;667;p32"/>
          <p:cNvSpPr txBox="1">
            <a:spLocks noGrp="1"/>
          </p:cNvSpPr>
          <p:nvPr>
            <p:ph type="body" idx="1"/>
          </p:nvPr>
        </p:nvSpPr>
        <p:spPr>
          <a:xfrm>
            <a:off x="1935163" y="1143000"/>
            <a:ext cx="8318500" cy="4343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438" t="-1965" r="-1244" b="-17133"/>
            </a:stretch>
          </a:blipFill>
          <a:ln>
            <a:noFill/>
          </a:ln>
        </p:spPr>
        <p:txBody>
          <a:bodyPr spcFirstLastPara="1" vert="horz" wrap="square" lIns="90475" tIns="44450" rIns="90475" bIns="44450" rtlCol="0" anchor="t" anchorCtr="0">
            <a:noAutofit/>
          </a:bodyPr>
          <a:lstStyle/>
          <a:p>
            <a:pPr marL="292100" indent="-292100">
              <a:spcBef>
                <a:spcPts val="0"/>
              </a:spcBef>
              <a:buSzPts val="2100"/>
              <a:buChar char="●"/>
            </a:pPr>
            <a:r>
              <a:rPr lang="en-US"/>
              <a:t> </a:t>
            </a:r>
            <a:endParaRPr/>
          </a:p>
        </p:txBody>
      </p:sp>
      <p:sp>
        <p:nvSpPr>
          <p:cNvPr id="668" name="Google Shape;668;p32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42</a:t>
            </a:fld>
            <a:endParaRPr/>
          </a:p>
        </p:txBody>
      </p:sp>
      <p:sp>
        <p:nvSpPr>
          <p:cNvPr id="669" name="Google Shape;669;p32"/>
          <p:cNvSpPr txBox="1"/>
          <p:nvPr/>
        </p:nvSpPr>
        <p:spPr>
          <a:xfrm>
            <a:off x="3137727" y="1629152"/>
            <a:ext cx="3848810" cy="103784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8BF1A-B7D8-40E7-A4C0-0252BAAC6D7D}" type="datetime1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25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3"/>
          <p:cNvSpPr txBox="1">
            <a:spLocks noGrp="1"/>
          </p:cNvSpPr>
          <p:nvPr>
            <p:ph type="title"/>
          </p:nvPr>
        </p:nvSpPr>
        <p:spPr>
          <a:xfrm>
            <a:off x="1905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b" anchorCtr="0">
            <a:noAutofit/>
          </a:bodyPr>
          <a:lstStyle/>
          <a:p>
            <a:pPr>
              <a:lnSpc>
                <a:spcPct val="112500"/>
              </a:lnSpc>
              <a:spcBef>
                <a:spcPts val="0"/>
              </a:spcBef>
            </a:pPr>
            <a:r>
              <a:rPr lang="en-US"/>
              <a:t>Measure of Impurity: GINI</a:t>
            </a:r>
            <a:endParaRPr/>
          </a:p>
        </p:txBody>
      </p:sp>
      <p:sp>
        <p:nvSpPr>
          <p:cNvPr id="675" name="Google Shape;675;p33"/>
          <p:cNvSpPr txBox="1">
            <a:spLocks noGrp="1"/>
          </p:cNvSpPr>
          <p:nvPr>
            <p:ph type="body" idx="1"/>
          </p:nvPr>
        </p:nvSpPr>
        <p:spPr>
          <a:xfrm>
            <a:off x="1935163" y="1143000"/>
            <a:ext cx="83185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t" anchorCtr="0">
            <a:noAutofit/>
          </a:bodyPr>
          <a:lstStyle/>
          <a:p>
            <a:pPr marL="292100" indent="-292100">
              <a:spcBef>
                <a:spcPts val="0"/>
              </a:spcBef>
              <a:buSzPts val="1800"/>
              <a:buChar char="●"/>
            </a:pPr>
            <a:r>
              <a:rPr lang="en-US" sz="2400"/>
              <a:t>Gini Index for a given node t :</a:t>
            </a:r>
            <a:endParaRPr/>
          </a:p>
          <a:p>
            <a:pPr marL="292100" indent="-196850">
              <a:spcBef>
                <a:spcPts val="600"/>
              </a:spcBef>
              <a:buSzPts val="1500"/>
              <a:buNone/>
            </a:pPr>
            <a:endParaRPr sz="2000"/>
          </a:p>
          <a:p>
            <a:pPr marL="914400" lvl="2" indent="0">
              <a:spcBef>
                <a:spcPts val="600"/>
              </a:spcBef>
              <a:buSzPts val="1400"/>
              <a:buNone/>
            </a:pPr>
            <a:endParaRPr/>
          </a:p>
          <a:p>
            <a:pPr marL="914400" lvl="2" indent="0">
              <a:spcBef>
                <a:spcPts val="480"/>
              </a:spcBef>
              <a:buSzPts val="560"/>
              <a:buNone/>
            </a:pPr>
            <a:endParaRPr sz="800"/>
          </a:p>
          <a:p>
            <a:pPr marL="914400" lvl="2" indent="0">
              <a:spcBef>
                <a:spcPts val="600"/>
              </a:spcBef>
              <a:buSzPts val="1400"/>
              <a:buNone/>
            </a:pPr>
            <a:endParaRPr/>
          </a:p>
          <a:p>
            <a:pPr marL="914400" lvl="2" indent="0">
              <a:spcBef>
                <a:spcPts val="600"/>
              </a:spcBef>
              <a:buSzPts val="1400"/>
              <a:buNone/>
            </a:pPr>
            <a:r>
              <a:rPr lang="en-US"/>
              <a:t/>
            </a:r>
            <a:br>
              <a:rPr lang="en-US"/>
            </a:br>
            <a:endParaRPr sz="800"/>
          </a:p>
          <a:p>
            <a:pPr marL="800100" lvl="1" indent="-342900">
              <a:spcBef>
                <a:spcPts val="640"/>
              </a:spcBef>
              <a:buSzPts val="2400"/>
              <a:buChar char="–"/>
            </a:pPr>
            <a:r>
              <a:rPr lang="en-US"/>
              <a:t>For 2-class problem (p, 1 – p):</a:t>
            </a:r>
            <a:endParaRPr/>
          </a:p>
          <a:p>
            <a:pPr marL="914400" lvl="2" indent="-88900">
              <a:spcBef>
                <a:spcPts val="600"/>
              </a:spcBef>
              <a:buSzPts val="1400"/>
              <a:buChar char="◆"/>
            </a:pPr>
            <a:r>
              <a:rPr lang="en-US"/>
              <a:t> GINI = 1 – p</a:t>
            </a:r>
            <a:r>
              <a:rPr lang="en-US" baseline="30000"/>
              <a:t>2</a:t>
            </a:r>
            <a:r>
              <a:rPr lang="en-US"/>
              <a:t> – (1 – p)</a:t>
            </a:r>
            <a:r>
              <a:rPr lang="en-US" baseline="30000"/>
              <a:t>2</a:t>
            </a:r>
            <a:r>
              <a:rPr lang="en-US"/>
              <a:t> = 2p (1-p)</a:t>
            </a:r>
            <a:endParaRPr sz="1600" baseline="30000"/>
          </a:p>
        </p:txBody>
      </p:sp>
      <p:graphicFrame>
        <p:nvGraphicFramePr>
          <p:cNvPr id="676" name="Google Shape;676;p33"/>
          <p:cNvGraphicFramePr/>
          <p:nvPr/>
        </p:nvGraphicFramePr>
        <p:xfrm>
          <a:off x="2819400" y="4572000"/>
          <a:ext cx="1371600" cy="80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2" r:id="rId5" imgW="1371600" imgH="808038" progId="Word.Document.8">
                  <p:embed/>
                </p:oleObj>
              </mc:Choice>
              <mc:Fallback>
                <p:oleObj r:id="rId5" imgW="1371600" imgH="808038" progId="Word.Document.8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2819400" y="4572000"/>
                        <a:ext cx="1371600" cy="808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7" name="Google Shape;677;p33"/>
          <p:cNvGraphicFramePr/>
          <p:nvPr/>
        </p:nvGraphicFramePr>
        <p:xfrm>
          <a:off x="6096000" y="4572000"/>
          <a:ext cx="1371600" cy="80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3" r:id="rId8" imgW="1371600" imgH="808038" progId="Word.Document.8">
                  <p:embed/>
                </p:oleObj>
              </mc:Choice>
              <mc:Fallback>
                <p:oleObj r:id="rId8" imgW="1371600" imgH="808038" progId="Word.Document.8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9">
                        <a:alphaModFix/>
                      </a:blip>
                      <a:srcRect/>
                      <a:stretch/>
                    </p:blipFill>
                    <p:spPr>
                      <a:xfrm>
                        <a:off x="6096000" y="4572000"/>
                        <a:ext cx="1371600" cy="808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8" name="Google Shape;678;p33"/>
          <p:cNvGraphicFramePr/>
          <p:nvPr/>
        </p:nvGraphicFramePr>
        <p:xfrm>
          <a:off x="7772400" y="4572000"/>
          <a:ext cx="1371600" cy="80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4" r:id="rId11" imgW="1371600" imgH="808038" progId="Word.Document.8">
                  <p:embed/>
                </p:oleObj>
              </mc:Choice>
              <mc:Fallback>
                <p:oleObj r:id="rId11" imgW="1371600" imgH="808038" progId="Word.Document.8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12">
                        <a:alphaModFix/>
                      </a:blip>
                      <a:srcRect/>
                      <a:stretch/>
                    </p:blipFill>
                    <p:spPr>
                      <a:xfrm>
                        <a:off x="7772400" y="4572000"/>
                        <a:ext cx="1371600" cy="808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9" name="Google Shape;679;p33"/>
          <p:cNvGraphicFramePr/>
          <p:nvPr/>
        </p:nvGraphicFramePr>
        <p:xfrm>
          <a:off x="4495800" y="4572000"/>
          <a:ext cx="1371600" cy="80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5" r:id="rId14" imgW="1371600" imgH="808038" progId="Word.Document.8">
                  <p:embed/>
                </p:oleObj>
              </mc:Choice>
              <mc:Fallback>
                <p:oleObj r:id="rId14" imgW="1371600" imgH="808038" progId="Word.Document.8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15">
                        <a:alphaModFix/>
                      </a:blip>
                      <a:srcRect/>
                      <a:stretch/>
                    </p:blipFill>
                    <p:spPr>
                      <a:xfrm>
                        <a:off x="4495800" y="4572000"/>
                        <a:ext cx="1371600" cy="808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0" name="Google Shape;680;p33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43</a:t>
            </a:fld>
            <a:endParaRPr/>
          </a:p>
        </p:txBody>
      </p:sp>
      <p:sp>
        <p:nvSpPr>
          <p:cNvPr id="681" name="Google Shape;681;p33"/>
          <p:cNvSpPr txBox="1"/>
          <p:nvPr/>
        </p:nvSpPr>
        <p:spPr>
          <a:xfrm>
            <a:off x="3181350" y="1819652"/>
            <a:ext cx="3848810" cy="103784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AF5DE-C826-415C-A7BA-569AD52A9844}" type="datetime1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19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34"/>
          <p:cNvSpPr txBox="1">
            <a:spLocks noGrp="1"/>
          </p:cNvSpPr>
          <p:nvPr>
            <p:ph type="title"/>
          </p:nvPr>
        </p:nvSpPr>
        <p:spPr>
          <a:xfrm>
            <a:off x="1905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b" anchorCtr="0">
            <a:noAutofit/>
          </a:bodyPr>
          <a:lstStyle/>
          <a:p>
            <a:pPr>
              <a:lnSpc>
                <a:spcPct val="112500"/>
              </a:lnSpc>
              <a:spcBef>
                <a:spcPts val="0"/>
              </a:spcBef>
            </a:pPr>
            <a:r>
              <a:rPr lang="en-US"/>
              <a:t>Computing Gini Index of a Single Node</a:t>
            </a:r>
            <a:endParaRPr/>
          </a:p>
        </p:txBody>
      </p:sp>
      <p:graphicFrame>
        <p:nvGraphicFramePr>
          <p:cNvPr id="687" name="Google Shape;687;p34"/>
          <p:cNvGraphicFramePr/>
          <p:nvPr/>
        </p:nvGraphicFramePr>
        <p:xfrm>
          <a:off x="1981200" y="2339976"/>
          <a:ext cx="23622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0" r:id="rId5" imgW="2362200" imgH="936625" progId="Word.Document.8">
                  <p:embed/>
                </p:oleObj>
              </mc:Choice>
              <mc:Fallback>
                <p:oleObj r:id="rId5" imgW="2362200" imgH="936625" progId="Word.Document.8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1981200" y="2339976"/>
                        <a:ext cx="23622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8" name="Google Shape;688;p34"/>
          <p:cNvGraphicFramePr/>
          <p:nvPr/>
        </p:nvGraphicFramePr>
        <p:xfrm>
          <a:off x="2057400" y="5181601"/>
          <a:ext cx="2286000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1" r:id="rId8" imgW="2286000" imgH="938213" progId="Word.Document.8">
                  <p:embed/>
                </p:oleObj>
              </mc:Choice>
              <mc:Fallback>
                <p:oleObj r:id="rId8" imgW="2286000" imgH="938213" progId="Word.Document.8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9">
                        <a:alphaModFix/>
                      </a:blip>
                      <a:srcRect/>
                      <a:stretch/>
                    </p:blipFill>
                    <p:spPr>
                      <a:xfrm>
                        <a:off x="2057400" y="5181601"/>
                        <a:ext cx="2286000" cy="938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9" name="Google Shape;689;p34"/>
          <p:cNvGraphicFramePr/>
          <p:nvPr/>
        </p:nvGraphicFramePr>
        <p:xfrm>
          <a:off x="2057400" y="3817938"/>
          <a:ext cx="2286000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2" r:id="rId11" imgW="2286000" imgH="906462" progId="Word.Document.8">
                  <p:embed/>
                </p:oleObj>
              </mc:Choice>
              <mc:Fallback>
                <p:oleObj r:id="rId11" imgW="2286000" imgH="906462" progId="Word.Document.8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12">
                        <a:alphaModFix/>
                      </a:blip>
                      <a:srcRect/>
                      <a:stretch/>
                    </p:blipFill>
                    <p:spPr>
                      <a:xfrm>
                        <a:off x="2057400" y="3817938"/>
                        <a:ext cx="2286000" cy="906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0" name="Google Shape;690;p34"/>
          <p:cNvSpPr txBox="1"/>
          <p:nvPr/>
        </p:nvSpPr>
        <p:spPr>
          <a:xfrm>
            <a:off x="4572000" y="2339976"/>
            <a:ext cx="5181600" cy="854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2000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P(C1) = 0/6 = 0     P(C2) = 6/6 = 1</a:t>
            </a:r>
            <a:endParaRPr/>
          </a:p>
          <a:p>
            <a:pPr>
              <a:spcBef>
                <a:spcPts val="1000"/>
              </a:spcBef>
              <a:buClr>
                <a:schemeClr val="dk1"/>
              </a:buClr>
              <a:buSzPts val="2000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Gini = 1 – P(C1)</a:t>
            </a:r>
            <a:r>
              <a:rPr lang="en-US" sz="2000" b="1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P(C2)</a:t>
            </a:r>
            <a:r>
              <a:rPr lang="en-US" sz="2000" b="1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1 – 0 – 1 = 0 </a:t>
            </a:r>
            <a:endParaRPr/>
          </a:p>
        </p:txBody>
      </p:sp>
      <p:sp>
        <p:nvSpPr>
          <p:cNvPr id="691" name="Google Shape;691;p34"/>
          <p:cNvSpPr txBox="1"/>
          <p:nvPr/>
        </p:nvSpPr>
        <p:spPr>
          <a:xfrm>
            <a:off x="4648200" y="3817939"/>
            <a:ext cx="5181600" cy="854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2000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P(C1) = 1/6          P(C2) = 5/6</a:t>
            </a:r>
            <a:endParaRPr/>
          </a:p>
          <a:p>
            <a:pPr>
              <a:spcBef>
                <a:spcPts val="1000"/>
              </a:spcBef>
              <a:buClr>
                <a:schemeClr val="dk1"/>
              </a:buClr>
              <a:buSzPts val="2000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Gini = 1 – (1/6)</a:t>
            </a:r>
            <a:r>
              <a:rPr lang="en-US" sz="2000" b="1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(5/6)</a:t>
            </a:r>
            <a:r>
              <a:rPr lang="en-US" sz="2000" b="1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0.278</a:t>
            </a:r>
            <a:endParaRPr/>
          </a:p>
        </p:txBody>
      </p:sp>
      <p:sp>
        <p:nvSpPr>
          <p:cNvPr id="692" name="Google Shape;692;p34"/>
          <p:cNvSpPr txBox="1"/>
          <p:nvPr/>
        </p:nvSpPr>
        <p:spPr>
          <a:xfrm>
            <a:off x="4648200" y="5105401"/>
            <a:ext cx="5181600" cy="854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2000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P(C1) = 2/6          P(C2) = 4/6</a:t>
            </a:r>
            <a:endParaRPr/>
          </a:p>
          <a:p>
            <a:pPr>
              <a:spcBef>
                <a:spcPts val="1000"/>
              </a:spcBef>
              <a:buClr>
                <a:schemeClr val="dk1"/>
              </a:buClr>
              <a:buSzPts val="2000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Gini = 1 – (2/6)</a:t>
            </a:r>
            <a:r>
              <a:rPr lang="en-US" sz="2000" b="1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(4/6)</a:t>
            </a:r>
            <a:r>
              <a:rPr lang="en-US" sz="2000" b="1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0.444</a:t>
            </a:r>
            <a:endParaRPr/>
          </a:p>
        </p:txBody>
      </p:sp>
      <p:sp>
        <p:nvSpPr>
          <p:cNvPr id="693" name="Google Shape;693;p34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44</a:t>
            </a:fld>
            <a:endParaRPr/>
          </a:p>
        </p:txBody>
      </p:sp>
      <p:sp>
        <p:nvSpPr>
          <p:cNvPr id="694" name="Google Shape;694;p34"/>
          <p:cNvSpPr txBox="1"/>
          <p:nvPr/>
        </p:nvSpPr>
        <p:spPr>
          <a:xfrm>
            <a:off x="3733800" y="1031458"/>
            <a:ext cx="3848810" cy="1037848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CA4CC-FC51-4C0D-B1EB-B7F373574881}" type="datetime1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03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5"/>
          <p:cNvSpPr txBox="1">
            <a:spLocks noGrp="1"/>
          </p:cNvSpPr>
          <p:nvPr>
            <p:ph type="title"/>
          </p:nvPr>
        </p:nvSpPr>
        <p:spPr>
          <a:xfrm>
            <a:off x="1905000" y="381000"/>
            <a:ext cx="8534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b" anchorCtr="0">
            <a:noAutofit/>
          </a:bodyPr>
          <a:lstStyle/>
          <a:p>
            <a:pPr>
              <a:lnSpc>
                <a:spcPct val="112500"/>
              </a:lnSpc>
            </a:pPr>
            <a:r>
              <a:rPr lang="en-US"/>
              <a:t>Computing Gini Index for a Collection of Nodes</a:t>
            </a:r>
            <a:endParaRPr/>
          </a:p>
        </p:txBody>
      </p:sp>
      <p:sp>
        <p:nvSpPr>
          <p:cNvPr id="700" name="Google Shape;700;p35"/>
          <p:cNvSpPr txBox="1">
            <a:spLocks noGrp="1"/>
          </p:cNvSpPr>
          <p:nvPr>
            <p:ph type="body" idx="1"/>
          </p:nvPr>
        </p:nvSpPr>
        <p:spPr>
          <a:xfrm>
            <a:off x="1905000" y="1143000"/>
            <a:ext cx="8382000" cy="5181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507" t="-939"/>
            </a:stretch>
          </a:blipFill>
          <a:ln>
            <a:noFill/>
          </a:ln>
        </p:spPr>
        <p:txBody>
          <a:bodyPr spcFirstLastPara="1" vert="horz" wrap="square" lIns="90475" tIns="44450" rIns="90475" bIns="44450" rtlCol="0" anchor="t" anchorCtr="0">
            <a:noAutofit/>
          </a:bodyPr>
          <a:lstStyle/>
          <a:p>
            <a:pPr marL="292100" indent="-292100">
              <a:spcBef>
                <a:spcPts val="0"/>
              </a:spcBef>
              <a:buSzPts val="2100"/>
            </a:pPr>
            <a:r>
              <a:rPr lang="en-US"/>
              <a:t> </a:t>
            </a:r>
            <a:endParaRPr/>
          </a:p>
        </p:txBody>
      </p:sp>
      <p:sp>
        <p:nvSpPr>
          <p:cNvPr id="701" name="Google Shape;701;p35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45</a:t>
            </a:fld>
            <a:endParaRPr/>
          </a:p>
        </p:txBody>
      </p:sp>
      <p:sp>
        <p:nvSpPr>
          <p:cNvPr id="702" name="Google Shape;702;p35"/>
          <p:cNvSpPr txBox="1"/>
          <p:nvPr/>
        </p:nvSpPr>
        <p:spPr>
          <a:xfrm>
            <a:off x="3505201" y="1752601"/>
            <a:ext cx="3535007" cy="104592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7C36362-15DE-4EA7-B487-EB5DD185E6C0}" type="datetime1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89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36"/>
          <p:cNvSpPr txBox="1">
            <a:spLocks noGrp="1"/>
          </p:cNvSpPr>
          <p:nvPr>
            <p:ph type="title"/>
          </p:nvPr>
        </p:nvSpPr>
        <p:spPr>
          <a:xfrm>
            <a:off x="1752600" y="152400"/>
            <a:ext cx="8610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b" anchorCtr="0">
            <a:noAutofit/>
          </a:bodyPr>
          <a:lstStyle/>
          <a:p>
            <a:pPr>
              <a:lnSpc>
                <a:spcPct val="128571"/>
              </a:lnSpc>
            </a:pPr>
            <a:r>
              <a:rPr lang="en-US" sz="2800"/>
              <a:t>Binary Attributes: Computing GINI Index</a:t>
            </a:r>
            <a:endParaRPr/>
          </a:p>
        </p:txBody>
      </p:sp>
      <p:sp>
        <p:nvSpPr>
          <p:cNvPr id="708" name="Google Shape;708;p36"/>
          <p:cNvSpPr/>
          <p:nvPr/>
        </p:nvSpPr>
        <p:spPr>
          <a:xfrm>
            <a:off x="1828800" y="1143001"/>
            <a:ext cx="8178800" cy="200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92100" indent="-292100">
              <a:buClr>
                <a:srgbClr val="0C7B9C"/>
              </a:buClr>
              <a:buSzPts val="18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Splits into two partitions (child nodes)</a:t>
            </a:r>
            <a:endParaRPr/>
          </a:p>
          <a:p>
            <a:pPr marL="292100" indent="-292100">
              <a:spcBef>
                <a:spcPts val="640"/>
              </a:spcBef>
              <a:buClr>
                <a:srgbClr val="0C7B9C"/>
              </a:buClr>
              <a:buSzPts val="18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Effect of Weighing partitions: </a:t>
            </a:r>
            <a:endParaRPr/>
          </a:p>
          <a:p>
            <a:pPr marL="800100" lvl="1" indent="-342900">
              <a:spcBef>
                <a:spcPts val="640"/>
              </a:spcBef>
              <a:buClr>
                <a:srgbClr val="0C7B9C"/>
              </a:buClr>
              <a:buSzPts val="2400"/>
              <a:buFont typeface="Arial"/>
              <a:buChar char="–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Larger and purer partitions are sought</a:t>
            </a:r>
            <a:endParaRPr/>
          </a:p>
        </p:txBody>
      </p:sp>
      <p:sp>
        <p:nvSpPr>
          <p:cNvPr id="709" name="Google Shape;709;p36"/>
          <p:cNvSpPr/>
          <p:nvPr/>
        </p:nvSpPr>
        <p:spPr>
          <a:xfrm>
            <a:off x="5181600" y="2862264"/>
            <a:ext cx="1009650" cy="454025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2000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B?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10" name="Google Shape;710;p36"/>
          <p:cNvCxnSpPr/>
          <p:nvPr/>
        </p:nvCxnSpPr>
        <p:spPr>
          <a:xfrm flipH="1">
            <a:off x="4606926" y="3319464"/>
            <a:ext cx="1108075" cy="7254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1" name="Google Shape;711;p36"/>
          <p:cNvCxnSpPr/>
          <p:nvPr/>
        </p:nvCxnSpPr>
        <p:spPr>
          <a:xfrm>
            <a:off x="5715001" y="3319464"/>
            <a:ext cx="1184275" cy="7254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p36"/>
          <p:cNvSpPr txBox="1"/>
          <p:nvPr/>
        </p:nvSpPr>
        <p:spPr>
          <a:xfrm>
            <a:off x="4333875" y="3435351"/>
            <a:ext cx="539750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Yes</a:t>
            </a:r>
            <a:endParaRPr/>
          </a:p>
        </p:txBody>
      </p:sp>
      <p:sp>
        <p:nvSpPr>
          <p:cNvPr id="713" name="Google Shape;713;p36"/>
          <p:cNvSpPr txBox="1"/>
          <p:nvPr/>
        </p:nvSpPr>
        <p:spPr>
          <a:xfrm>
            <a:off x="6823075" y="3435351"/>
            <a:ext cx="463550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</a:t>
            </a:r>
            <a:endParaRPr/>
          </a:p>
        </p:txBody>
      </p:sp>
      <p:sp>
        <p:nvSpPr>
          <p:cNvPr id="714" name="Google Shape;714;p36"/>
          <p:cNvSpPr/>
          <p:nvPr/>
        </p:nvSpPr>
        <p:spPr>
          <a:xfrm>
            <a:off x="4191001" y="4044951"/>
            <a:ext cx="936625" cy="341313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Node N1</a:t>
            </a:r>
            <a:endParaRPr/>
          </a:p>
        </p:txBody>
      </p:sp>
      <p:sp>
        <p:nvSpPr>
          <p:cNvPr id="715" name="Google Shape;715;p36"/>
          <p:cNvSpPr/>
          <p:nvPr/>
        </p:nvSpPr>
        <p:spPr>
          <a:xfrm>
            <a:off x="6378576" y="4044951"/>
            <a:ext cx="936625" cy="341313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Node N2</a:t>
            </a:r>
            <a:endParaRPr/>
          </a:p>
        </p:txBody>
      </p:sp>
      <p:graphicFrame>
        <p:nvGraphicFramePr>
          <p:cNvPr id="716" name="Google Shape;716;p36"/>
          <p:cNvGraphicFramePr/>
          <p:nvPr/>
        </p:nvGraphicFramePr>
        <p:xfrm>
          <a:off x="8077200" y="2590800"/>
          <a:ext cx="1981200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8" r:id="rId5" imgW="1981200" imgH="1905000" progId="Word.Document.8">
                  <p:embed/>
                </p:oleObj>
              </mc:Choice>
              <mc:Fallback>
                <p:oleObj r:id="rId5" imgW="1981200" imgH="1905000" progId="Word.Document.8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8077200" y="2590800"/>
                        <a:ext cx="1981200" cy="190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" name="Google Shape;717;p36"/>
          <p:cNvGraphicFramePr/>
          <p:nvPr/>
        </p:nvGraphicFramePr>
        <p:xfrm>
          <a:off x="4800600" y="4648201"/>
          <a:ext cx="1905000" cy="147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9" r:id="rId8" imgW="1905000" imgH="1471613" progId="Word.Document.8">
                  <p:embed/>
                </p:oleObj>
              </mc:Choice>
              <mc:Fallback>
                <p:oleObj r:id="rId8" imgW="1905000" imgH="1471613" progId="Word.Document.8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9">
                        <a:alphaModFix/>
                      </a:blip>
                      <a:srcRect/>
                      <a:stretch/>
                    </p:blipFill>
                    <p:spPr>
                      <a:xfrm>
                        <a:off x="4800600" y="4648201"/>
                        <a:ext cx="1905000" cy="1471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8" name="Google Shape;718;p36"/>
          <p:cNvSpPr txBox="1"/>
          <p:nvPr/>
        </p:nvSpPr>
        <p:spPr>
          <a:xfrm>
            <a:off x="1905000" y="4191001"/>
            <a:ext cx="2438400" cy="207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2000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Gini(N1) </a:t>
            </a:r>
            <a:b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1 – (5/6)</a:t>
            </a:r>
            <a:r>
              <a:rPr lang="en-US" sz="2000" b="1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(1/6)</a:t>
            </a:r>
            <a:r>
              <a:rPr lang="en-US" sz="2000" b="1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0.278 </a:t>
            </a:r>
            <a:endParaRPr/>
          </a:p>
          <a:p>
            <a:pPr>
              <a:spcBef>
                <a:spcPts val="1000"/>
              </a:spcBef>
              <a:buClr>
                <a:schemeClr val="dk1"/>
              </a:buClr>
              <a:buSzPts val="2000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Gini(N2) </a:t>
            </a:r>
            <a:b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1 – (2/6)</a:t>
            </a:r>
            <a:r>
              <a:rPr lang="en-US" sz="2000" b="1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(4/6)</a:t>
            </a:r>
            <a:r>
              <a:rPr lang="en-US" sz="2000" b="1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0.444</a:t>
            </a:r>
            <a:endParaRPr/>
          </a:p>
        </p:txBody>
      </p:sp>
      <p:sp>
        <p:nvSpPr>
          <p:cNvPr id="719" name="Google Shape;719;p36"/>
          <p:cNvSpPr txBox="1"/>
          <p:nvPr/>
        </p:nvSpPr>
        <p:spPr>
          <a:xfrm>
            <a:off x="7315200" y="4695825"/>
            <a:ext cx="3352800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800"/>
            </a:pPr>
            <a:r>
              <a:rPr lang="en-U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Weighted Gini of N1 N2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6/12 * 0.278 + </a:t>
            </a:r>
            <a:br>
              <a:rPr lang="en-U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6/12 * 0.444</a:t>
            </a:r>
            <a:br>
              <a:rPr lang="en-U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0.361</a:t>
            </a:r>
            <a:endParaRPr/>
          </a:p>
        </p:txBody>
      </p:sp>
      <p:sp>
        <p:nvSpPr>
          <p:cNvPr id="720" name="Google Shape;720;p36"/>
          <p:cNvSpPr txBox="1"/>
          <p:nvPr/>
        </p:nvSpPr>
        <p:spPr>
          <a:xfrm>
            <a:off x="7075488" y="5867400"/>
            <a:ext cx="3211512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FF0000"/>
              </a:buClr>
              <a:buSzPts val="1800"/>
            </a:pPr>
            <a:r>
              <a:rPr lang="en-US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Gain = 0.486 – 0.361 = 0.125</a:t>
            </a:r>
            <a:endParaRPr/>
          </a:p>
        </p:txBody>
      </p:sp>
      <p:sp>
        <p:nvSpPr>
          <p:cNvPr id="721" name="Google Shape;721;p36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46</a:t>
            </a:fld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AFFF54A-DA84-4D70-988C-54A867531691}" type="datetime1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4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37"/>
          <p:cNvSpPr txBox="1">
            <a:spLocks noGrp="1"/>
          </p:cNvSpPr>
          <p:nvPr>
            <p:ph type="title"/>
          </p:nvPr>
        </p:nvSpPr>
        <p:spPr>
          <a:xfrm>
            <a:off x="1905000" y="152400"/>
            <a:ext cx="8458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b" anchorCtr="0">
            <a:noAutofit/>
          </a:bodyPr>
          <a:lstStyle/>
          <a:p>
            <a:pPr>
              <a:lnSpc>
                <a:spcPct val="128571"/>
              </a:lnSpc>
              <a:spcBef>
                <a:spcPts val="0"/>
              </a:spcBef>
            </a:pPr>
            <a:r>
              <a:rPr lang="en-US" sz="2800"/>
              <a:t>Categorical Attributes: Computing Gini Index</a:t>
            </a:r>
            <a:endParaRPr/>
          </a:p>
        </p:txBody>
      </p:sp>
      <p:sp>
        <p:nvSpPr>
          <p:cNvPr id="727" name="Google Shape;727;p37"/>
          <p:cNvSpPr txBox="1">
            <a:spLocks noGrp="1"/>
          </p:cNvSpPr>
          <p:nvPr>
            <p:ph type="body" idx="1"/>
          </p:nvPr>
        </p:nvSpPr>
        <p:spPr>
          <a:xfrm>
            <a:off x="1935163" y="1143000"/>
            <a:ext cx="8318500" cy="5181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t" anchorCtr="0">
            <a:noAutofit/>
          </a:bodyPr>
          <a:lstStyle/>
          <a:p>
            <a:pPr marL="292100" indent="-292100">
              <a:spcBef>
                <a:spcPts val="0"/>
              </a:spcBef>
              <a:buSzPts val="1800"/>
              <a:buFont typeface="Arial"/>
              <a:buChar char="●"/>
            </a:pPr>
            <a:r>
              <a:rPr lang="en-US" sz="2400"/>
              <a:t>For each distinct value, gather counts for each class in the dataset</a:t>
            </a:r>
            <a:endParaRPr/>
          </a:p>
          <a:p>
            <a:pPr marL="292100" indent="-292100">
              <a:spcBef>
                <a:spcPts val="640"/>
              </a:spcBef>
              <a:buSzPts val="1800"/>
              <a:buFont typeface="Arial"/>
              <a:buChar char="●"/>
            </a:pPr>
            <a:r>
              <a:rPr lang="en-US" sz="2400"/>
              <a:t>Use the count matrix to make decisions</a:t>
            </a:r>
            <a:endParaRPr/>
          </a:p>
        </p:txBody>
      </p:sp>
      <p:graphicFrame>
        <p:nvGraphicFramePr>
          <p:cNvPr id="728" name="Google Shape;728;p37"/>
          <p:cNvGraphicFramePr/>
          <p:nvPr/>
        </p:nvGraphicFramePr>
        <p:xfrm>
          <a:off x="5414963" y="3810001"/>
          <a:ext cx="2570162" cy="175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8" r:id="rId5" imgW="2570162" imgH="1757363" progId="Word.Document.8">
                  <p:embed/>
                </p:oleObj>
              </mc:Choice>
              <mc:Fallback>
                <p:oleObj r:id="rId5" imgW="2570162" imgH="1757363" progId="Word.Document.8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5414963" y="3810001"/>
                        <a:ext cx="2570162" cy="175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9" name="Google Shape;729;p37"/>
          <p:cNvGraphicFramePr/>
          <p:nvPr/>
        </p:nvGraphicFramePr>
        <p:xfrm>
          <a:off x="7945438" y="3805238"/>
          <a:ext cx="2570162" cy="175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9" r:id="rId8" imgW="2570162" imgH="1757362" progId="Word.Document.8">
                  <p:embed/>
                </p:oleObj>
              </mc:Choice>
              <mc:Fallback>
                <p:oleObj r:id="rId8" imgW="2570162" imgH="1757362" progId="Word.Document.8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9">
                        <a:alphaModFix/>
                      </a:blip>
                      <a:srcRect/>
                      <a:stretch/>
                    </p:blipFill>
                    <p:spPr>
                      <a:xfrm>
                        <a:off x="7945438" y="3805238"/>
                        <a:ext cx="2570162" cy="1757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0" name="Google Shape;730;p37"/>
          <p:cNvGraphicFramePr/>
          <p:nvPr/>
        </p:nvGraphicFramePr>
        <p:xfrm>
          <a:off x="1828800" y="3810000"/>
          <a:ext cx="3048000" cy="157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0" r:id="rId11" imgW="3048000" imgH="1570038" progId="Word.Document.8">
                  <p:embed/>
                </p:oleObj>
              </mc:Choice>
              <mc:Fallback>
                <p:oleObj r:id="rId11" imgW="3048000" imgH="1570038" progId="Word.Document.8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12">
                        <a:alphaModFix/>
                      </a:blip>
                      <a:srcRect/>
                      <a:stretch/>
                    </p:blipFill>
                    <p:spPr>
                      <a:xfrm>
                        <a:off x="1828800" y="3810000"/>
                        <a:ext cx="3048000" cy="1570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31" name="Google Shape;731;p37"/>
          <p:cNvCxnSpPr/>
          <p:nvPr/>
        </p:nvCxnSpPr>
        <p:spPr>
          <a:xfrm flipH="1">
            <a:off x="5105400" y="2971800"/>
            <a:ext cx="1588" cy="2438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732" name="Google Shape;732;p37"/>
          <p:cNvSpPr txBox="1"/>
          <p:nvPr/>
        </p:nvSpPr>
        <p:spPr>
          <a:xfrm>
            <a:off x="2439988" y="2868614"/>
            <a:ext cx="17526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2000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Multi-way split</a:t>
            </a:r>
            <a:endParaRPr/>
          </a:p>
        </p:txBody>
      </p:sp>
      <p:sp>
        <p:nvSpPr>
          <p:cNvPr id="733" name="Google Shape;733;p37"/>
          <p:cNvSpPr txBox="1"/>
          <p:nvPr/>
        </p:nvSpPr>
        <p:spPr>
          <a:xfrm>
            <a:off x="6243639" y="2868614"/>
            <a:ext cx="3138487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chemeClr val="dk1"/>
              </a:buClr>
              <a:buSzPts val="2000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Two-way split </a:t>
            </a:r>
            <a:endParaRPr/>
          </a:p>
          <a:p>
            <a:pPr algn="ctr">
              <a:buClr>
                <a:schemeClr val="dk1"/>
              </a:buClr>
              <a:buSzPts val="2000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(find best partition of values)</a:t>
            </a:r>
            <a:endParaRPr/>
          </a:p>
        </p:txBody>
      </p:sp>
      <p:sp>
        <p:nvSpPr>
          <p:cNvPr id="734" name="Google Shape;734;p37"/>
          <p:cNvSpPr txBox="1"/>
          <p:nvPr/>
        </p:nvSpPr>
        <p:spPr>
          <a:xfrm>
            <a:off x="4038601" y="5726114"/>
            <a:ext cx="3173413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B050"/>
              </a:buClr>
              <a:buSzPts val="1800"/>
            </a:pPr>
            <a:r>
              <a:rPr lang="en-US" b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Which of these is the best?</a:t>
            </a:r>
            <a:endParaRPr/>
          </a:p>
        </p:txBody>
      </p:sp>
      <p:sp>
        <p:nvSpPr>
          <p:cNvPr id="735" name="Google Shape;735;p37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47</a:t>
            </a:fld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4D689-9995-4B1E-A313-605585A2C8BF}" type="datetime1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81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8"/>
          <p:cNvSpPr txBox="1">
            <a:spLocks noGrp="1"/>
          </p:cNvSpPr>
          <p:nvPr>
            <p:ph type="title"/>
          </p:nvPr>
        </p:nvSpPr>
        <p:spPr>
          <a:xfrm>
            <a:off x="1905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b" anchorCtr="0">
            <a:noAutofit/>
          </a:bodyPr>
          <a:lstStyle/>
          <a:p>
            <a:pPr>
              <a:lnSpc>
                <a:spcPct val="128571"/>
              </a:lnSpc>
            </a:pPr>
            <a:r>
              <a:rPr lang="en-US" sz="2800"/>
              <a:t>Continuous Attributes: Computing Gini Index</a:t>
            </a:r>
            <a:endParaRPr/>
          </a:p>
        </p:txBody>
      </p:sp>
      <p:sp>
        <p:nvSpPr>
          <p:cNvPr id="741" name="Google Shape;741;p38"/>
          <p:cNvSpPr txBox="1">
            <a:spLocks noGrp="1"/>
          </p:cNvSpPr>
          <p:nvPr>
            <p:ph type="body" idx="1"/>
          </p:nvPr>
        </p:nvSpPr>
        <p:spPr>
          <a:xfrm>
            <a:off x="1935164" y="1143000"/>
            <a:ext cx="4999037" cy="5181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t" anchorCtr="0">
            <a:noAutofit/>
          </a:bodyPr>
          <a:lstStyle/>
          <a:p>
            <a:pPr marL="292100" indent="-292100">
              <a:spcBef>
                <a:spcPts val="0"/>
              </a:spcBef>
              <a:buSzPts val="1500"/>
              <a:buFont typeface="Arial"/>
              <a:buChar char="●"/>
            </a:pPr>
            <a:r>
              <a:rPr lang="en-US" sz="2000"/>
              <a:t>Use Binary Decisions based on one value</a:t>
            </a:r>
            <a:endParaRPr/>
          </a:p>
          <a:p>
            <a:pPr marL="292100" indent="-292100">
              <a:spcBef>
                <a:spcPts val="600"/>
              </a:spcBef>
              <a:buSzPts val="1500"/>
              <a:buFont typeface="Arial"/>
              <a:buChar char="●"/>
            </a:pPr>
            <a:r>
              <a:rPr lang="en-US" sz="2000"/>
              <a:t>Several Choices for the splitting value</a:t>
            </a:r>
            <a:endParaRPr/>
          </a:p>
          <a:p>
            <a:pPr marL="800100" lvl="1">
              <a:spcBef>
                <a:spcPts val="600"/>
              </a:spcBef>
              <a:buSzPts val="2000"/>
              <a:buFont typeface="Arial"/>
              <a:buChar char="–"/>
            </a:pPr>
            <a:r>
              <a:rPr lang="en-US" sz="2000"/>
              <a:t>Number of possible splitting values </a:t>
            </a:r>
            <a:br>
              <a:rPr lang="en-US" sz="2000"/>
            </a:br>
            <a:r>
              <a:rPr lang="en-US" sz="2000"/>
              <a:t>= Number of distinct values</a:t>
            </a:r>
            <a:endParaRPr/>
          </a:p>
          <a:p>
            <a:pPr marL="292100" indent="-292100">
              <a:spcBef>
                <a:spcPts val="600"/>
              </a:spcBef>
              <a:buSzPts val="1500"/>
              <a:buFont typeface="Arial"/>
              <a:buChar char="●"/>
            </a:pPr>
            <a:r>
              <a:rPr lang="en-US" sz="2000"/>
              <a:t>Each splitting value has a count matrix associated with it</a:t>
            </a:r>
            <a:endParaRPr/>
          </a:p>
          <a:p>
            <a:pPr marL="800100" lvl="1">
              <a:spcBef>
                <a:spcPts val="600"/>
              </a:spcBef>
              <a:buSzPts val="2000"/>
              <a:buFont typeface="Arial"/>
              <a:buChar char="–"/>
            </a:pPr>
            <a:r>
              <a:rPr lang="en-US" sz="2000"/>
              <a:t>Class counts in each of the partitions, A ≤ v and A &gt; v</a:t>
            </a:r>
            <a:endParaRPr/>
          </a:p>
          <a:p>
            <a:pPr marL="292100" indent="-292100">
              <a:spcBef>
                <a:spcPts val="600"/>
              </a:spcBef>
              <a:buSzPts val="1500"/>
              <a:buFont typeface="Arial"/>
              <a:buChar char="●"/>
            </a:pPr>
            <a:r>
              <a:rPr lang="en-US" sz="2000"/>
              <a:t>Simple method to choose best v</a:t>
            </a:r>
            <a:endParaRPr/>
          </a:p>
          <a:p>
            <a:pPr marL="800100" lvl="1">
              <a:spcBef>
                <a:spcPts val="600"/>
              </a:spcBef>
              <a:buSzPts val="2000"/>
              <a:buFont typeface="Arial"/>
              <a:buChar char="–"/>
            </a:pPr>
            <a:r>
              <a:rPr lang="en-US" sz="2000"/>
              <a:t>For each v, scan the database to gather count matrix and compute its Gini index</a:t>
            </a:r>
            <a:endParaRPr/>
          </a:p>
          <a:p>
            <a:pPr marL="800100" lvl="1">
              <a:spcBef>
                <a:spcPts val="600"/>
              </a:spcBef>
              <a:buSzPts val="2000"/>
              <a:buFont typeface="Arial"/>
              <a:buChar char="–"/>
            </a:pPr>
            <a:r>
              <a:rPr lang="en-US" sz="2000"/>
              <a:t>Computationally Inefficient! Repetition of work.</a:t>
            </a:r>
            <a:endParaRPr/>
          </a:p>
        </p:txBody>
      </p:sp>
      <p:graphicFrame>
        <p:nvGraphicFramePr>
          <p:cNvPr id="742" name="Google Shape;742;p38"/>
          <p:cNvGraphicFramePr/>
          <p:nvPr/>
        </p:nvGraphicFramePr>
        <p:xfrm>
          <a:off x="7132639" y="1152525"/>
          <a:ext cx="3311525" cy="337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0" r:id="rId5" imgW="3311525" imgH="3371850" progId="Word.Document.8">
                  <p:embed/>
                </p:oleObj>
              </mc:Choice>
              <mc:Fallback>
                <p:oleObj r:id="rId5" imgW="3311525" imgH="3371850" progId="Word.Document.8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r="4274"/>
                      <a:stretch/>
                    </p:blipFill>
                    <p:spPr>
                      <a:xfrm>
                        <a:off x="7132639" y="1152525"/>
                        <a:ext cx="3311525" cy="337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3" name="Google Shape;743;p38"/>
          <p:cNvGraphicFramePr/>
          <p:nvPr/>
        </p:nvGraphicFramePr>
        <p:xfrm>
          <a:off x="6705600" y="5097463"/>
          <a:ext cx="2743200" cy="11144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38300"/>
                <a:gridCol w="603250"/>
                <a:gridCol w="60165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≤ 80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80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Defaulted Yes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Defaulted No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744" name="Google Shape;744;p38"/>
          <p:cNvSpPr/>
          <p:nvPr/>
        </p:nvSpPr>
        <p:spPr>
          <a:xfrm>
            <a:off x="8153400" y="5868988"/>
            <a:ext cx="762000" cy="303212"/>
          </a:xfrm>
          <a:prstGeom prst="ellipse">
            <a:avLst/>
          </a:prstGeom>
          <a:solidFill>
            <a:srgbClr val="FFFF00">
              <a:alpha val="40784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38"/>
          <p:cNvSpPr txBox="1"/>
          <p:nvPr/>
        </p:nvSpPr>
        <p:spPr>
          <a:xfrm>
            <a:off x="8077200" y="4495801"/>
            <a:ext cx="175260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Annual Income ?</a:t>
            </a:r>
            <a:endParaRPr/>
          </a:p>
        </p:txBody>
      </p:sp>
      <p:cxnSp>
        <p:nvCxnSpPr>
          <p:cNvPr id="746" name="Google Shape;746;p38"/>
          <p:cNvCxnSpPr/>
          <p:nvPr/>
        </p:nvCxnSpPr>
        <p:spPr>
          <a:xfrm flipH="1">
            <a:off x="8610600" y="4800601"/>
            <a:ext cx="304800" cy="301625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7" name="Google Shape;747;p38"/>
          <p:cNvCxnSpPr/>
          <p:nvPr/>
        </p:nvCxnSpPr>
        <p:spPr>
          <a:xfrm>
            <a:off x="8915400" y="4800601"/>
            <a:ext cx="304800" cy="301625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48" name="Google Shape;748;p38"/>
          <p:cNvSpPr/>
          <p:nvPr/>
        </p:nvSpPr>
        <p:spPr>
          <a:xfrm>
            <a:off x="8923338" y="2214563"/>
            <a:ext cx="1104900" cy="203200"/>
          </a:xfrm>
          <a:prstGeom prst="rect">
            <a:avLst/>
          </a:prstGeom>
          <a:solidFill>
            <a:srgbClr val="FFFF00">
              <a:alpha val="4549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38"/>
          <p:cNvSpPr/>
          <p:nvPr/>
        </p:nvSpPr>
        <p:spPr>
          <a:xfrm>
            <a:off x="8926513" y="3048000"/>
            <a:ext cx="1104900" cy="203200"/>
          </a:xfrm>
          <a:prstGeom prst="rect">
            <a:avLst/>
          </a:prstGeom>
          <a:solidFill>
            <a:srgbClr val="FFFF00">
              <a:alpha val="4549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38"/>
          <p:cNvSpPr/>
          <p:nvPr/>
        </p:nvSpPr>
        <p:spPr>
          <a:xfrm>
            <a:off x="8953500" y="3894138"/>
            <a:ext cx="1104900" cy="203200"/>
          </a:xfrm>
          <a:prstGeom prst="rect">
            <a:avLst/>
          </a:prstGeom>
          <a:solidFill>
            <a:srgbClr val="FFFF00">
              <a:alpha val="4549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38"/>
          <p:cNvSpPr/>
          <p:nvPr/>
        </p:nvSpPr>
        <p:spPr>
          <a:xfrm>
            <a:off x="8763000" y="5502276"/>
            <a:ext cx="762000" cy="303213"/>
          </a:xfrm>
          <a:prstGeom prst="ellipse">
            <a:avLst/>
          </a:prstGeom>
          <a:solidFill>
            <a:srgbClr val="3FFFFE">
              <a:alpha val="40784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38"/>
          <p:cNvSpPr/>
          <p:nvPr/>
        </p:nvSpPr>
        <p:spPr>
          <a:xfrm>
            <a:off x="8972550" y="4170363"/>
            <a:ext cx="1104900" cy="203200"/>
          </a:xfrm>
          <a:prstGeom prst="rect">
            <a:avLst/>
          </a:prstGeom>
          <a:solidFill>
            <a:srgbClr val="3FFFFE">
              <a:alpha val="45882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38"/>
          <p:cNvSpPr/>
          <p:nvPr/>
        </p:nvSpPr>
        <p:spPr>
          <a:xfrm>
            <a:off x="8951913" y="3602038"/>
            <a:ext cx="1104900" cy="203200"/>
          </a:xfrm>
          <a:prstGeom prst="rect">
            <a:avLst/>
          </a:prstGeom>
          <a:solidFill>
            <a:srgbClr val="3FFFFE">
              <a:alpha val="45882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38"/>
          <p:cNvSpPr/>
          <p:nvPr/>
        </p:nvSpPr>
        <p:spPr>
          <a:xfrm>
            <a:off x="8929688" y="2770188"/>
            <a:ext cx="1104900" cy="203200"/>
          </a:xfrm>
          <a:prstGeom prst="rect">
            <a:avLst/>
          </a:prstGeom>
          <a:solidFill>
            <a:srgbClr val="3FFFFE">
              <a:alpha val="45882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38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48</a:t>
            </a:fld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CDFC76D-E289-4311-ADB1-F2EBD7988890}" type="datetime1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0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0" name="Google Shape;760;p39"/>
          <p:cNvGraphicFramePr/>
          <p:nvPr/>
        </p:nvGraphicFramePr>
        <p:xfrm>
          <a:off x="2889250" y="3473450"/>
          <a:ext cx="7893050" cy="262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4" r:id="rId5" imgW="7893050" imgH="2622550" progId="Word.Document.8">
                  <p:embed/>
                </p:oleObj>
              </mc:Choice>
              <mc:Fallback>
                <p:oleObj r:id="rId5" imgW="7893050" imgH="2622550" progId="Word.Document.8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2889250" y="3473450"/>
                        <a:ext cx="7893050" cy="2622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1" name="Google Shape;761;p39"/>
          <p:cNvSpPr txBox="1">
            <a:spLocks noGrp="1"/>
          </p:cNvSpPr>
          <p:nvPr>
            <p:ph type="title"/>
          </p:nvPr>
        </p:nvSpPr>
        <p:spPr>
          <a:xfrm>
            <a:off x="1752600" y="152400"/>
            <a:ext cx="8686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b" anchorCtr="0">
            <a:noAutofit/>
          </a:bodyPr>
          <a:lstStyle/>
          <a:p>
            <a:pPr>
              <a:lnSpc>
                <a:spcPct val="128571"/>
              </a:lnSpc>
              <a:spcBef>
                <a:spcPts val="0"/>
              </a:spcBef>
            </a:pPr>
            <a:r>
              <a:rPr lang="en-US" sz="2800"/>
              <a:t>Continuous Attributes: Computing Gini Index...</a:t>
            </a:r>
            <a:endParaRPr/>
          </a:p>
        </p:txBody>
      </p:sp>
      <p:sp>
        <p:nvSpPr>
          <p:cNvPr id="762" name="Google Shape;762;p39"/>
          <p:cNvSpPr txBox="1">
            <a:spLocks noGrp="1"/>
          </p:cNvSpPr>
          <p:nvPr>
            <p:ph type="body" idx="1"/>
          </p:nvPr>
        </p:nvSpPr>
        <p:spPr>
          <a:xfrm>
            <a:off x="1905000" y="1219200"/>
            <a:ext cx="8178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t" anchorCtr="0">
            <a:noAutofit/>
          </a:bodyPr>
          <a:lstStyle/>
          <a:p>
            <a:pPr marL="342900" indent="-342900">
              <a:spcBef>
                <a:spcPts val="0"/>
              </a:spcBef>
              <a:buSzPts val="1500"/>
              <a:buFont typeface="Arial"/>
              <a:buChar char="●"/>
            </a:pPr>
            <a:r>
              <a:rPr lang="en-US" sz="2000"/>
              <a:t>For efficient computation: for each attribute,</a:t>
            </a:r>
            <a:endParaRPr/>
          </a:p>
          <a:p>
            <a:pPr marL="742950" lvl="1" indent="-285750">
              <a:spcBef>
                <a:spcPts val="600"/>
              </a:spcBef>
              <a:buSzPts val="2000"/>
              <a:buFont typeface="Arial"/>
              <a:buChar char="–"/>
            </a:pPr>
            <a:r>
              <a:rPr lang="en-US" sz="2000"/>
              <a:t>Sort the attribute on values</a:t>
            </a:r>
            <a:endParaRPr/>
          </a:p>
          <a:p>
            <a:pPr marL="742950" lvl="1" indent="-285750">
              <a:spcBef>
                <a:spcPts val="600"/>
              </a:spcBef>
              <a:buSzPts val="2000"/>
              <a:buFont typeface="Arial"/>
              <a:buChar char="–"/>
            </a:pPr>
            <a:r>
              <a:rPr lang="en-US" sz="2000"/>
              <a:t>Linearly scan these values, each time updating the count matrix and computing gini index</a:t>
            </a:r>
            <a:endParaRPr/>
          </a:p>
          <a:p>
            <a:pPr marL="742950" lvl="1" indent="-285750">
              <a:spcBef>
                <a:spcPts val="600"/>
              </a:spcBef>
              <a:buSzPts val="2000"/>
              <a:buFont typeface="Arial"/>
              <a:buChar char="–"/>
            </a:pPr>
            <a:r>
              <a:rPr lang="en-US" sz="2000"/>
              <a:t>Choose the split position that has the least gini index</a:t>
            </a:r>
            <a:endParaRPr/>
          </a:p>
        </p:txBody>
      </p:sp>
      <p:cxnSp>
        <p:nvCxnSpPr>
          <p:cNvPr id="763" name="Google Shape;763;p39"/>
          <p:cNvCxnSpPr/>
          <p:nvPr/>
        </p:nvCxnSpPr>
        <p:spPr>
          <a:xfrm>
            <a:off x="3200400" y="4146550"/>
            <a:ext cx="304800" cy="158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4" name="Google Shape;764;p39"/>
          <p:cNvCxnSpPr/>
          <p:nvPr/>
        </p:nvCxnSpPr>
        <p:spPr>
          <a:xfrm>
            <a:off x="3200400" y="-270074"/>
            <a:ext cx="30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65" name="Google Shape;765;p39"/>
          <p:cNvSpPr txBox="1"/>
          <p:nvPr/>
        </p:nvSpPr>
        <p:spPr>
          <a:xfrm>
            <a:off x="1600200" y="3917950"/>
            <a:ext cx="160020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600"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Sorted Values</a:t>
            </a:r>
            <a:endParaRPr/>
          </a:p>
        </p:txBody>
      </p:sp>
      <p:sp>
        <p:nvSpPr>
          <p:cNvPr id="766" name="Google Shape;766;p39"/>
          <p:cNvSpPr/>
          <p:nvPr/>
        </p:nvSpPr>
        <p:spPr>
          <a:xfrm>
            <a:off x="5334000" y="4800600"/>
            <a:ext cx="609600" cy="838200"/>
          </a:xfrm>
          <a:prstGeom prst="rect">
            <a:avLst/>
          </a:prstGeom>
          <a:solidFill>
            <a:srgbClr val="FFFF00">
              <a:alpha val="51764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39"/>
          <p:cNvSpPr/>
          <p:nvPr/>
        </p:nvSpPr>
        <p:spPr>
          <a:xfrm>
            <a:off x="1600200" y="4330700"/>
            <a:ext cx="8763000" cy="184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39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49</a:t>
            </a:fld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E8EFD-05DE-4317-A323-BF6699483F86}" type="datetime1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83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"/>
          <p:cNvSpPr txBox="1">
            <a:spLocks noGrp="1"/>
          </p:cNvSpPr>
          <p:nvPr>
            <p:ph type="title"/>
          </p:nvPr>
        </p:nvSpPr>
        <p:spPr>
          <a:xfrm>
            <a:off x="1905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b" anchorCtr="0">
            <a:noAutofit/>
          </a:bodyPr>
          <a:lstStyle/>
          <a:p>
            <a:pPr>
              <a:lnSpc>
                <a:spcPct val="112500"/>
              </a:lnSpc>
              <a:spcBef>
                <a:spcPts val="0"/>
              </a:spcBef>
            </a:pPr>
            <a:r>
              <a:rPr lang="en-US"/>
              <a:t>Classification: Definition</a:t>
            </a:r>
            <a:endParaRPr/>
          </a:p>
        </p:txBody>
      </p:sp>
      <p:sp>
        <p:nvSpPr>
          <p:cNvPr id="125" name="Google Shape;125;p2"/>
          <p:cNvSpPr txBox="1">
            <a:spLocks noGrp="1"/>
          </p:cNvSpPr>
          <p:nvPr>
            <p:ph type="body" idx="1"/>
          </p:nvPr>
        </p:nvSpPr>
        <p:spPr>
          <a:xfrm>
            <a:off x="1935163" y="1143000"/>
            <a:ext cx="8318500" cy="5181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t" anchorCtr="0">
            <a:noAutofit/>
          </a:bodyPr>
          <a:lstStyle/>
          <a:p>
            <a:pPr marL="292100" indent="-292100">
              <a:spcBef>
                <a:spcPts val="0"/>
              </a:spcBef>
              <a:buSzPts val="2100"/>
              <a:buFont typeface="Arial"/>
              <a:buChar char="●"/>
            </a:pPr>
            <a:r>
              <a:rPr lang="en-US" dirty="0"/>
              <a:t>Given a collection of records (training set )</a:t>
            </a:r>
            <a:endParaRPr dirty="0"/>
          </a:p>
          <a:p>
            <a:pPr marL="800100" lvl="1" indent="-342900">
              <a:spcBef>
                <a:spcPts val="680"/>
              </a:spcBef>
              <a:buSzPts val="2800"/>
              <a:buFont typeface="Arial"/>
              <a:buChar char="–"/>
            </a:pPr>
            <a:r>
              <a:rPr lang="en-US" dirty="0"/>
              <a:t>Each record is by characterized by a tuple </a:t>
            </a:r>
            <a:r>
              <a:rPr lang="en-US" dirty="0" smtClean="0"/>
              <a:t>(</a:t>
            </a:r>
            <a:r>
              <a:rPr lang="en-US" b="1" i="1" dirty="0" err="1">
                <a:latin typeface="Times New Roman"/>
                <a:cs typeface="Times New Roman"/>
                <a:sym typeface="Times New Roman"/>
              </a:rPr>
              <a:t>X</a:t>
            </a:r>
            <a:r>
              <a:rPr lang="en-US" dirty="0" err="1" smtClean="0"/>
              <a:t>,</a:t>
            </a:r>
            <a:r>
              <a:rPr lang="en-US" i="1" dirty="0" err="1" smtClean="0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dirty="0"/>
              <a:t>), where </a:t>
            </a:r>
            <a:r>
              <a:rPr lang="en-US" b="1" i="1" dirty="0">
                <a:latin typeface="Times New Roman"/>
                <a:cs typeface="Times New Roman"/>
                <a:sym typeface="Times New Roman"/>
              </a:rPr>
              <a:t>X</a:t>
            </a:r>
            <a:r>
              <a:rPr lang="en-US" b="1" i="1" dirty="0" smtClean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/>
              <a:t>is the attribute set and </a:t>
            </a:r>
            <a:r>
              <a:rPr lang="en-US" i="1" dirty="0">
                <a:latin typeface="Times New Roman"/>
                <a:ea typeface="Times New Roman"/>
                <a:cs typeface="Times New Roman"/>
                <a:sym typeface="Times New Roman"/>
              </a:rPr>
              <a:t>y </a:t>
            </a:r>
            <a:r>
              <a:rPr lang="en-US" dirty="0"/>
              <a:t>is the class label</a:t>
            </a:r>
            <a:endParaRPr dirty="0"/>
          </a:p>
          <a:p>
            <a:pPr marL="914400" lvl="2" indent="-106680">
              <a:spcBef>
                <a:spcPts val="640"/>
              </a:spcBef>
              <a:buSzPts val="1680"/>
              <a:buFont typeface="Noto Sans Symbols"/>
              <a:buChar char="◆"/>
            </a:pPr>
            <a:r>
              <a:rPr lang="en-US" dirty="0"/>
              <a:t> </a:t>
            </a:r>
            <a:r>
              <a:rPr lang="en-US" b="1" i="1" dirty="0">
                <a:latin typeface="Times New Roman"/>
                <a:cs typeface="Times New Roman"/>
                <a:sym typeface="Times New Roman"/>
              </a:rPr>
              <a:t>X</a:t>
            </a:r>
            <a:r>
              <a:rPr lang="en-US" dirty="0" smtClean="0"/>
              <a:t>: </a:t>
            </a:r>
            <a:r>
              <a:rPr lang="en-US" dirty="0"/>
              <a:t>attribute, predictor, independent variable, input</a:t>
            </a:r>
            <a:endParaRPr dirty="0"/>
          </a:p>
          <a:p>
            <a:pPr marL="914400" lvl="2" indent="-106680">
              <a:spcBef>
                <a:spcPts val="640"/>
              </a:spcBef>
              <a:buSzPts val="1680"/>
              <a:buFont typeface="Noto Sans Symbols"/>
              <a:buChar char="◆"/>
            </a:pPr>
            <a:r>
              <a:rPr lang="en-US" dirty="0"/>
              <a:t> </a:t>
            </a:r>
            <a:r>
              <a:rPr lang="en-US" i="1" dirty="0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dirty="0"/>
              <a:t>: class, response, dependent variable, output</a:t>
            </a:r>
            <a:endParaRPr dirty="0"/>
          </a:p>
          <a:p>
            <a:pPr lvl="4" indent="-101600">
              <a:spcBef>
                <a:spcPts val="800"/>
              </a:spcBef>
              <a:buClr>
                <a:schemeClr val="dk1"/>
              </a:buClr>
              <a:buSzPts val="20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92100" indent="-292100">
              <a:spcBef>
                <a:spcPts val="280"/>
              </a:spcBef>
              <a:buSzPts val="2100"/>
              <a:buFont typeface="Arial"/>
              <a:buChar char="●"/>
            </a:pPr>
            <a:r>
              <a:rPr lang="en-US" dirty="0"/>
              <a:t>Task:</a:t>
            </a:r>
            <a:endParaRPr dirty="0"/>
          </a:p>
          <a:p>
            <a:pPr marL="800100" lvl="1" indent="-342900">
              <a:spcBef>
                <a:spcPts val="680"/>
              </a:spcBef>
              <a:buSzPts val="2800"/>
              <a:buFont typeface="Arial"/>
              <a:buChar char="–"/>
            </a:pPr>
            <a:r>
              <a:rPr lang="en-US" dirty="0"/>
              <a:t>Learn a model that maps each attribute set </a:t>
            </a:r>
            <a:r>
              <a:rPr lang="en-US" b="1" i="1" dirty="0">
                <a:latin typeface="Times New Roman"/>
                <a:ea typeface="Times New Roman"/>
                <a:cs typeface="Times New Roman"/>
                <a:sym typeface="Times New Roman"/>
              </a:rPr>
              <a:t>x </a:t>
            </a:r>
            <a:r>
              <a:rPr lang="en-US" dirty="0"/>
              <a:t>into one of the predefined class labels </a:t>
            </a:r>
            <a:r>
              <a:rPr lang="en-US" i="1" dirty="0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 dirty="0"/>
          </a:p>
        </p:txBody>
      </p:sp>
      <p:sp>
        <p:nvSpPr>
          <p:cNvPr id="126" name="Google Shape;126;p2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5</a:t>
            </a:fld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4E008-1441-4E8F-8440-5C824B8938AF}" type="datetime1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03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3" name="Google Shape;773;p40"/>
          <p:cNvGraphicFramePr/>
          <p:nvPr/>
        </p:nvGraphicFramePr>
        <p:xfrm>
          <a:off x="2889250" y="3473450"/>
          <a:ext cx="7893050" cy="262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8" r:id="rId5" imgW="7893050" imgH="2622550" progId="Word.Document.8">
                  <p:embed/>
                </p:oleObj>
              </mc:Choice>
              <mc:Fallback>
                <p:oleObj r:id="rId5" imgW="7893050" imgH="2622550" progId="Word.Document.8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2889250" y="3473450"/>
                        <a:ext cx="7893050" cy="2622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4" name="Google Shape;774;p40"/>
          <p:cNvSpPr txBox="1">
            <a:spLocks noGrp="1"/>
          </p:cNvSpPr>
          <p:nvPr>
            <p:ph type="title"/>
          </p:nvPr>
        </p:nvSpPr>
        <p:spPr>
          <a:xfrm>
            <a:off x="1752600" y="152400"/>
            <a:ext cx="8686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b" anchorCtr="0">
            <a:noAutofit/>
          </a:bodyPr>
          <a:lstStyle/>
          <a:p>
            <a:pPr>
              <a:lnSpc>
                <a:spcPct val="128571"/>
              </a:lnSpc>
              <a:spcBef>
                <a:spcPts val="0"/>
              </a:spcBef>
            </a:pPr>
            <a:r>
              <a:rPr lang="en-US" sz="2800"/>
              <a:t>Continuous Attributes: Computing Gini Index...</a:t>
            </a:r>
            <a:endParaRPr/>
          </a:p>
        </p:txBody>
      </p:sp>
      <p:sp>
        <p:nvSpPr>
          <p:cNvPr id="775" name="Google Shape;775;p40"/>
          <p:cNvSpPr txBox="1">
            <a:spLocks noGrp="1"/>
          </p:cNvSpPr>
          <p:nvPr>
            <p:ph type="body" idx="1"/>
          </p:nvPr>
        </p:nvSpPr>
        <p:spPr>
          <a:xfrm>
            <a:off x="1905000" y="1219200"/>
            <a:ext cx="8178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t" anchorCtr="0">
            <a:noAutofit/>
          </a:bodyPr>
          <a:lstStyle/>
          <a:p>
            <a:pPr marL="342900" indent="-342900">
              <a:spcBef>
                <a:spcPts val="0"/>
              </a:spcBef>
              <a:buSzPts val="1500"/>
              <a:buFont typeface="Arial"/>
              <a:buChar char="●"/>
            </a:pPr>
            <a:r>
              <a:rPr lang="en-US" sz="2000"/>
              <a:t>For efficient computation: for each attribute,</a:t>
            </a:r>
            <a:endParaRPr/>
          </a:p>
          <a:p>
            <a:pPr marL="742950" lvl="1" indent="-285750">
              <a:spcBef>
                <a:spcPts val="600"/>
              </a:spcBef>
              <a:buSzPts val="2000"/>
              <a:buFont typeface="Arial"/>
              <a:buChar char="–"/>
            </a:pPr>
            <a:r>
              <a:rPr lang="en-US" sz="2000"/>
              <a:t>Sort the attribute on values</a:t>
            </a:r>
            <a:endParaRPr/>
          </a:p>
          <a:p>
            <a:pPr marL="742950" lvl="1" indent="-285750">
              <a:spcBef>
                <a:spcPts val="600"/>
              </a:spcBef>
              <a:buSzPts val="2000"/>
              <a:buFont typeface="Arial"/>
              <a:buChar char="–"/>
            </a:pPr>
            <a:r>
              <a:rPr lang="en-US" sz="2000"/>
              <a:t>Linearly scan these values, each time updating the count matrix and computing gini index</a:t>
            </a:r>
            <a:endParaRPr/>
          </a:p>
          <a:p>
            <a:pPr marL="742950" lvl="1" indent="-285750">
              <a:spcBef>
                <a:spcPts val="600"/>
              </a:spcBef>
              <a:buSzPts val="2000"/>
              <a:buFont typeface="Arial"/>
              <a:buChar char="–"/>
            </a:pPr>
            <a:r>
              <a:rPr lang="en-US" sz="2000"/>
              <a:t>Choose the split position that has the least gini index</a:t>
            </a:r>
            <a:endParaRPr/>
          </a:p>
        </p:txBody>
      </p:sp>
      <p:cxnSp>
        <p:nvCxnSpPr>
          <p:cNvPr id="776" name="Google Shape;776;p40"/>
          <p:cNvCxnSpPr/>
          <p:nvPr/>
        </p:nvCxnSpPr>
        <p:spPr>
          <a:xfrm>
            <a:off x="3200400" y="4146550"/>
            <a:ext cx="304800" cy="158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777" name="Google Shape;777;p40"/>
          <p:cNvGrpSpPr/>
          <p:nvPr/>
        </p:nvGrpSpPr>
        <p:grpSpPr>
          <a:xfrm>
            <a:off x="1600200" y="4222750"/>
            <a:ext cx="1905000" cy="336550"/>
            <a:chOff x="144" y="2832"/>
            <a:chExt cx="1200" cy="212"/>
          </a:xfrm>
        </p:grpSpPr>
        <p:sp>
          <p:nvSpPr>
            <p:cNvPr id="778" name="Google Shape;778;p40"/>
            <p:cNvSpPr txBox="1"/>
            <p:nvPr/>
          </p:nvSpPr>
          <p:spPr>
            <a:xfrm>
              <a:off x="144" y="2832"/>
              <a:ext cx="1006" cy="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Clr>
                  <a:schemeClr val="accent2"/>
                </a:buClr>
                <a:buSzPts val="1600"/>
              </a:pPr>
              <a:r>
                <a:rPr lang="en-US" sz="16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Split Positions</a:t>
              </a:r>
              <a:endParaRPr/>
            </a:p>
          </p:txBody>
        </p:sp>
        <p:cxnSp>
          <p:nvCxnSpPr>
            <p:cNvPr id="779" name="Google Shape;779;p40"/>
            <p:cNvCxnSpPr/>
            <p:nvPr/>
          </p:nvCxnSpPr>
          <p:spPr>
            <a:xfrm>
              <a:off x="1152" y="2976"/>
              <a:ext cx="192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780" name="Google Shape;780;p40"/>
          <p:cNvSpPr txBox="1"/>
          <p:nvPr/>
        </p:nvSpPr>
        <p:spPr>
          <a:xfrm>
            <a:off x="1600200" y="3917950"/>
            <a:ext cx="160020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600"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Sorted Values</a:t>
            </a:r>
            <a:endParaRPr/>
          </a:p>
        </p:txBody>
      </p:sp>
      <p:sp>
        <p:nvSpPr>
          <p:cNvPr id="781" name="Google Shape;781;p40"/>
          <p:cNvSpPr/>
          <p:nvPr/>
        </p:nvSpPr>
        <p:spPr>
          <a:xfrm>
            <a:off x="1612900" y="4821239"/>
            <a:ext cx="8763000" cy="13874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40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50</a:t>
            </a:fld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DC01E-754E-468C-85B4-73699A901CFA}" type="datetime1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5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7" name="Google Shape;787;p41"/>
          <p:cNvGraphicFramePr/>
          <p:nvPr/>
        </p:nvGraphicFramePr>
        <p:xfrm>
          <a:off x="2889250" y="3473450"/>
          <a:ext cx="7893050" cy="262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2" r:id="rId5" imgW="7893050" imgH="2622550" progId="Word.Document.8">
                  <p:embed/>
                </p:oleObj>
              </mc:Choice>
              <mc:Fallback>
                <p:oleObj r:id="rId5" imgW="7893050" imgH="2622550" progId="Word.Document.8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2889250" y="3473450"/>
                        <a:ext cx="7893050" cy="2622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" name="Google Shape;788;p41"/>
          <p:cNvSpPr txBox="1">
            <a:spLocks noGrp="1"/>
          </p:cNvSpPr>
          <p:nvPr>
            <p:ph type="title"/>
          </p:nvPr>
        </p:nvSpPr>
        <p:spPr>
          <a:xfrm>
            <a:off x="1752600" y="152400"/>
            <a:ext cx="8686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b" anchorCtr="0">
            <a:noAutofit/>
          </a:bodyPr>
          <a:lstStyle/>
          <a:p>
            <a:pPr>
              <a:lnSpc>
                <a:spcPct val="128571"/>
              </a:lnSpc>
              <a:spcBef>
                <a:spcPts val="0"/>
              </a:spcBef>
            </a:pPr>
            <a:r>
              <a:rPr lang="en-US" sz="2800"/>
              <a:t>Continuous Attributes: Computing Gini Index...</a:t>
            </a:r>
            <a:endParaRPr/>
          </a:p>
        </p:txBody>
      </p:sp>
      <p:sp>
        <p:nvSpPr>
          <p:cNvPr id="789" name="Google Shape;789;p41"/>
          <p:cNvSpPr txBox="1">
            <a:spLocks noGrp="1"/>
          </p:cNvSpPr>
          <p:nvPr>
            <p:ph type="body" idx="1"/>
          </p:nvPr>
        </p:nvSpPr>
        <p:spPr>
          <a:xfrm>
            <a:off x="1905000" y="1219200"/>
            <a:ext cx="8178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t" anchorCtr="0">
            <a:noAutofit/>
          </a:bodyPr>
          <a:lstStyle/>
          <a:p>
            <a:pPr marL="342900" indent="-342900">
              <a:spcBef>
                <a:spcPts val="0"/>
              </a:spcBef>
              <a:buSzPts val="1500"/>
              <a:buFont typeface="Arial"/>
              <a:buChar char="●"/>
            </a:pPr>
            <a:r>
              <a:rPr lang="en-US" sz="2000"/>
              <a:t>For efficient computation: for each attribute,</a:t>
            </a:r>
            <a:endParaRPr/>
          </a:p>
          <a:p>
            <a:pPr marL="742950" lvl="1" indent="-285750">
              <a:spcBef>
                <a:spcPts val="600"/>
              </a:spcBef>
              <a:buSzPts val="2000"/>
              <a:buFont typeface="Arial"/>
              <a:buChar char="–"/>
            </a:pPr>
            <a:r>
              <a:rPr lang="en-US" sz="2000"/>
              <a:t>Sort the attribute on values</a:t>
            </a:r>
            <a:endParaRPr/>
          </a:p>
          <a:p>
            <a:pPr marL="742950" lvl="1" indent="-285750">
              <a:spcBef>
                <a:spcPts val="600"/>
              </a:spcBef>
              <a:buSzPts val="2000"/>
              <a:buFont typeface="Arial"/>
              <a:buChar char="–"/>
            </a:pPr>
            <a:r>
              <a:rPr lang="en-US" sz="2000"/>
              <a:t>Linearly scan these values, each time updating the count matrix and computing gini index</a:t>
            </a:r>
            <a:endParaRPr/>
          </a:p>
          <a:p>
            <a:pPr marL="742950" lvl="1" indent="-285750">
              <a:spcBef>
                <a:spcPts val="600"/>
              </a:spcBef>
              <a:buSzPts val="2000"/>
              <a:buFont typeface="Arial"/>
              <a:buChar char="–"/>
            </a:pPr>
            <a:r>
              <a:rPr lang="en-US" sz="2000"/>
              <a:t>Choose the split position that has the least gini index</a:t>
            </a:r>
            <a:endParaRPr/>
          </a:p>
        </p:txBody>
      </p:sp>
      <p:cxnSp>
        <p:nvCxnSpPr>
          <p:cNvPr id="790" name="Google Shape;790;p41"/>
          <p:cNvCxnSpPr/>
          <p:nvPr/>
        </p:nvCxnSpPr>
        <p:spPr>
          <a:xfrm>
            <a:off x="3200400" y="4146550"/>
            <a:ext cx="304800" cy="158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791" name="Google Shape;791;p41"/>
          <p:cNvGrpSpPr/>
          <p:nvPr/>
        </p:nvGrpSpPr>
        <p:grpSpPr>
          <a:xfrm>
            <a:off x="1600200" y="4222750"/>
            <a:ext cx="1905000" cy="336550"/>
            <a:chOff x="144" y="2832"/>
            <a:chExt cx="1200" cy="212"/>
          </a:xfrm>
        </p:grpSpPr>
        <p:sp>
          <p:nvSpPr>
            <p:cNvPr id="792" name="Google Shape;792;p41"/>
            <p:cNvSpPr txBox="1"/>
            <p:nvPr/>
          </p:nvSpPr>
          <p:spPr>
            <a:xfrm>
              <a:off x="144" y="2832"/>
              <a:ext cx="1006" cy="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Clr>
                  <a:schemeClr val="accent2"/>
                </a:buClr>
                <a:buSzPts val="1600"/>
              </a:pPr>
              <a:r>
                <a:rPr lang="en-US" sz="16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Split Positions</a:t>
              </a:r>
              <a:endParaRPr/>
            </a:p>
          </p:txBody>
        </p:sp>
        <p:cxnSp>
          <p:nvCxnSpPr>
            <p:cNvPr id="793" name="Google Shape;793;p41"/>
            <p:cNvCxnSpPr/>
            <p:nvPr/>
          </p:nvCxnSpPr>
          <p:spPr>
            <a:xfrm>
              <a:off x="1152" y="2976"/>
              <a:ext cx="192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794" name="Google Shape;794;p41"/>
          <p:cNvSpPr txBox="1"/>
          <p:nvPr/>
        </p:nvSpPr>
        <p:spPr>
          <a:xfrm>
            <a:off x="1600200" y="3917950"/>
            <a:ext cx="160020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600"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Sorted Values</a:t>
            </a:r>
            <a:endParaRPr/>
          </a:p>
        </p:txBody>
      </p:sp>
      <p:sp>
        <p:nvSpPr>
          <p:cNvPr id="795" name="Google Shape;795;p41"/>
          <p:cNvSpPr/>
          <p:nvPr/>
        </p:nvSpPr>
        <p:spPr>
          <a:xfrm>
            <a:off x="5334000" y="4800600"/>
            <a:ext cx="609600" cy="838200"/>
          </a:xfrm>
          <a:prstGeom prst="rect">
            <a:avLst/>
          </a:prstGeom>
          <a:solidFill>
            <a:srgbClr val="FFFF00">
              <a:alpha val="51764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41"/>
          <p:cNvSpPr/>
          <p:nvPr/>
        </p:nvSpPr>
        <p:spPr>
          <a:xfrm>
            <a:off x="3581400" y="4821238"/>
            <a:ext cx="1752600" cy="13509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41"/>
          <p:cNvSpPr/>
          <p:nvPr/>
        </p:nvSpPr>
        <p:spPr>
          <a:xfrm>
            <a:off x="5943600" y="4856164"/>
            <a:ext cx="4267200" cy="13493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8" name="Google Shape;798;p41"/>
          <p:cNvCxnSpPr/>
          <p:nvPr/>
        </p:nvCxnSpPr>
        <p:spPr>
          <a:xfrm>
            <a:off x="5562600" y="3016250"/>
            <a:ext cx="0" cy="4572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799" name="Google Shape;799;p41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51</a:t>
            </a:fld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7929A-B0A2-43A6-BA41-50CCD98DE095}" type="datetime1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91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4" name="Google Shape;804;p42"/>
          <p:cNvGraphicFramePr/>
          <p:nvPr/>
        </p:nvGraphicFramePr>
        <p:xfrm>
          <a:off x="2889250" y="3473450"/>
          <a:ext cx="7893050" cy="262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6" r:id="rId5" imgW="7893050" imgH="2622550" progId="Word.Document.8">
                  <p:embed/>
                </p:oleObj>
              </mc:Choice>
              <mc:Fallback>
                <p:oleObj r:id="rId5" imgW="7893050" imgH="2622550" progId="Word.Document.8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2889250" y="3473450"/>
                        <a:ext cx="7893050" cy="2622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5" name="Google Shape;805;p42"/>
          <p:cNvSpPr txBox="1">
            <a:spLocks noGrp="1"/>
          </p:cNvSpPr>
          <p:nvPr>
            <p:ph type="title"/>
          </p:nvPr>
        </p:nvSpPr>
        <p:spPr>
          <a:xfrm>
            <a:off x="1752600" y="152400"/>
            <a:ext cx="8686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b" anchorCtr="0">
            <a:noAutofit/>
          </a:bodyPr>
          <a:lstStyle/>
          <a:p>
            <a:pPr>
              <a:lnSpc>
                <a:spcPct val="128571"/>
              </a:lnSpc>
              <a:spcBef>
                <a:spcPts val="0"/>
              </a:spcBef>
            </a:pPr>
            <a:r>
              <a:rPr lang="en-US" sz="2800"/>
              <a:t>Continuous Attributes: Computing Gini Index...</a:t>
            </a:r>
            <a:endParaRPr/>
          </a:p>
        </p:txBody>
      </p:sp>
      <p:sp>
        <p:nvSpPr>
          <p:cNvPr id="806" name="Google Shape;806;p42"/>
          <p:cNvSpPr txBox="1">
            <a:spLocks noGrp="1"/>
          </p:cNvSpPr>
          <p:nvPr>
            <p:ph type="body" idx="1"/>
          </p:nvPr>
        </p:nvSpPr>
        <p:spPr>
          <a:xfrm>
            <a:off x="1905000" y="1219200"/>
            <a:ext cx="8178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t" anchorCtr="0">
            <a:noAutofit/>
          </a:bodyPr>
          <a:lstStyle/>
          <a:p>
            <a:pPr marL="342900" indent="-342900">
              <a:spcBef>
                <a:spcPts val="0"/>
              </a:spcBef>
              <a:buSzPts val="1500"/>
              <a:buFont typeface="Arial"/>
              <a:buChar char="●"/>
            </a:pPr>
            <a:r>
              <a:rPr lang="en-US" sz="2000"/>
              <a:t>For efficient computation: for each attribute,</a:t>
            </a:r>
            <a:endParaRPr/>
          </a:p>
          <a:p>
            <a:pPr marL="742950" lvl="1" indent="-285750">
              <a:spcBef>
                <a:spcPts val="600"/>
              </a:spcBef>
              <a:buSzPts val="2000"/>
              <a:buFont typeface="Arial"/>
              <a:buChar char="–"/>
            </a:pPr>
            <a:r>
              <a:rPr lang="en-US" sz="2000"/>
              <a:t>Sort the attribute on values</a:t>
            </a:r>
            <a:endParaRPr/>
          </a:p>
          <a:p>
            <a:pPr marL="742950" lvl="1" indent="-285750">
              <a:spcBef>
                <a:spcPts val="600"/>
              </a:spcBef>
              <a:buSzPts val="2000"/>
              <a:buFont typeface="Arial"/>
              <a:buChar char="–"/>
            </a:pPr>
            <a:r>
              <a:rPr lang="en-US" sz="2000"/>
              <a:t>Linearly scan these values, each time updating the count matrix and computing gini index</a:t>
            </a:r>
            <a:endParaRPr/>
          </a:p>
          <a:p>
            <a:pPr marL="742950" lvl="1" indent="-285750">
              <a:spcBef>
                <a:spcPts val="600"/>
              </a:spcBef>
              <a:buSzPts val="2000"/>
              <a:buFont typeface="Arial"/>
              <a:buChar char="–"/>
            </a:pPr>
            <a:r>
              <a:rPr lang="en-US" sz="2000"/>
              <a:t>Choose the split position that has the least gini index</a:t>
            </a:r>
            <a:endParaRPr/>
          </a:p>
        </p:txBody>
      </p:sp>
      <p:cxnSp>
        <p:nvCxnSpPr>
          <p:cNvPr id="807" name="Google Shape;807;p42"/>
          <p:cNvCxnSpPr/>
          <p:nvPr/>
        </p:nvCxnSpPr>
        <p:spPr>
          <a:xfrm>
            <a:off x="3200400" y="4146550"/>
            <a:ext cx="304800" cy="158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808" name="Google Shape;808;p42"/>
          <p:cNvGrpSpPr/>
          <p:nvPr/>
        </p:nvGrpSpPr>
        <p:grpSpPr>
          <a:xfrm>
            <a:off x="1600200" y="4222750"/>
            <a:ext cx="1905000" cy="336550"/>
            <a:chOff x="144" y="2832"/>
            <a:chExt cx="1200" cy="212"/>
          </a:xfrm>
        </p:grpSpPr>
        <p:sp>
          <p:nvSpPr>
            <p:cNvPr id="809" name="Google Shape;809;p42"/>
            <p:cNvSpPr txBox="1"/>
            <p:nvPr/>
          </p:nvSpPr>
          <p:spPr>
            <a:xfrm>
              <a:off x="144" y="2832"/>
              <a:ext cx="1006" cy="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Clr>
                  <a:schemeClr val="accent2"/>
                </a:buClr>
                <a:buSzPts val="1600"/>
              </a:pPr>
              <a:r>
                <a:rPr lang="en-US" sz="16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Split Positions</a:t>
              </a:r>
              <a:endParaRPr/>
            </a:p>
          </p:txBody>
        </p:sp>
        <p:cxnSp>
          <p:nvCxnSpPr>
            <p:cNvPr id="810" name="Google Shape;810;p42"/>
            <p:cNvCxnSpPr/>
            <p:nvPr/>
          </p:nvCxnSpPr>
          <p:spPr>
            <a:xfrm>
              <a:off x="1152" y="2976"/>
              <a:ext cx="192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811" name="Google Shape;811;p42"/>
          <p:cNvSpPr txBox="1"/>
          <p:nvPr/>
        </p:nvSpPr>
        <p:spPr>
          <a:xfrm>
            <a:off x="1600200" y="3917950"/>
            <a:ext cx="160020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600"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Sorted Values</a:t>
            </a:r>
            <a:endParaRPr/>
          </a:p>
        </p:txBody>
      </p:sp>
      <p:sp>
        <p:nvSpPr>
          <p:cNvPr id="812" name="Google Shape;812;p42"/>
          <p:cNvSpPr/>
          <p:nvPr/>
        </p:nvSpPr>
        <p:spPr>
          <a:xfrm>
            <a:off x="5892800" y="4800600"/>
            <a:ext cx="609600" cy="838200"/>
          </a:xfrm>
          <a:prstGeom prst="rect">
            <a:avLst/>
          </a:prstGeom>
          <a:solidFill>
            <a:srgbClr val="FFFF00">
              <a:alpha val="51764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42"/>
          <p:cNvSpPr/>
          <p:nvPr/>
        </p:nvSpPr>
        <p:spPr>
          <a:xfrm>
            <a:off x="3581400" y="4821238"/>
            <a:ext cx="1739900" cy="13509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42"/>
          <p:cNvSpPr/>
          <p:nvPr/>
        </p:nvSpPr>
        <p:spPr>
          <a:xfrm>
            <a:off x="6516688" y="4899026"/>
            <a:ext cx="3694112" cy="13493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42"/>
          <p:cNvSpPr/>
          <p:nvPr/>
        </p:nvSpPr>
        <p:spPr>
          <a:xfrm>
            <a:off x="5435600" y="4038601"/>
            <a:ext cx="762000" cy="303213"/>
          </a:xfrm>
          <a:prstGeom prst="ellipse">
            <a:avLst/>
          </a:prstGeom>
          <a:solidFill>
            <a:srgbClr val="FFFF00">
              <a:alpha val="60784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6" name="Google Shape;816;p42"/>
          <p:cNvCxnSpPr/>
          <p:nvPr/>
        </p:nvCxnSpPr>
        <p:spPr>
          <a:xfrm>
            <a:off x="6172200" y="3016250"/>
            <a:ext cx="0" cy="4572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7" name="Google Shape;817;p42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52</a:t>
            </a:fld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71EF9-5F97-415C-B4E7-2F58FFF297A2}" type="datetime1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01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2" name="Google Shape;822;p43"/>
          <p:cNvGraphicFramePr/>
          <p:nvPr/>
        </p:nvGraphicFramePr>
        <p:xfrm>
          <a:off x="2889250" y="3473450"/>
          <a:ext cx="7893050" cy="262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0" r:id="rId5" imgW="7893050" imgH="2622550" progId="Word.Document.8">
                  <p:embed/>
                </p:oleObj>
              </mc:Choice>
              <mc:Fallback>
                <p:oleObj r:id="rId5" imgW="7893050" imgH="2622550" progId="Word.Document.8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2889250" y="3473450"/>
                        <a:ext cx="7893050" cy="2622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3" name="Google Shape;823;p43"/>
          <p:cNvSpPr txBox="1">
            <a:spLocks noGrp="1"/>
          </p:cNvSpPr>
          <p:nvPr>
            <p:ph type="title"/>
          </p:nvPr>
        </p:nvSpPr>
        <p:spPr>
          <a:xfrm>
            <a:off x="1752600" y="152400"/>
            <a:ext cx="8686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b" anchorCtr="0">
            <a:noAutofit/>
          </a:bodyPr>
          <a:lstStyle/>
          <a:p>
            <a:pPr>
              <a:lnSpc>
                <a:spcPct val="128571"/>
              </a:lnSpc>
              <a:spcBef>
                <a:spcPts val="0"/>
              </a:spcBef>
            </a:pPr>
            <a:r>
              <a:rPr lang="en-US" sz="2800"/>
              <a:t>Continuous Attributes: Computing Gini Index...</a:t>
            </a:r>
            <a:endParaRPr/>
          </a:p>
        </p:txBody>
      </p:sp>
      <p:sp>
        <p:nvSpPr>
          <p:cNvPr id="824" name="Google Shape;824;p43"/>
          <p:cNvSpPr txBox="1">
            <a:spLocks noGrp="1"/>
          </p:cNvSpPr>
          <p:nvPr>
            <p:ph type="body" idx="1"/>
          </p:nvPr>
        </p:nvSpPr>
        <p:spPr>
          <a:xfrm>
            <a:off x="1905000" y="1219200"/>
            <a:ext cx="8178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t" anchorCtr="0">
            <a:noAutofit/>
          </a:bodyPr>
          <a:lstStyle/>
          <a:p>
            <a:pPr marL="342900" indent="-342900">
              <a:spcBef>
                <a:spcPts val="0"/>
              </a:spcBef>
              <a:buSzPts val="1500"/>
              <a:buFont typeface="Arial"/>
              <a:buChar char="●"/>
            </a:pPr>
            <a:r>
              <a:rPr lang="en-US" sz="2000"/>
              <a:t>For efficient computation: for each attribute,</a:t>
            </a:r>
            <a:endParaRPr/>
          </a:p>
          <a:p>
            <a:pPr marL="742950" lvl="1" indent="-285750">
              <a:spcBef>
                <a:spcPts val="600"/>
              </a:spcBef>
              <a:buSzPts val="2000"/>
              <a:buFont typeface="Arial"/>
              <a:buChar char="–"/>
            </a:pPr>
            <a:r>
              <a:rPr lang="en-US" sz="2000"/>
              <a:t>Sort the attribute on values</a:t>
            </a:r>
            <a:endParaRPr/>
          </a:p>
          <a:p>
            <a:pPr marL="742950" lvl="1" indent="-285750">
              <a:spcBef>
                <a:spcPts val="600"/>
              </a:spcBef>
              <a:buSzPts val="2000"/>
              <a:buFont typeface="Arial"/>
              <a:buChar char="–"/>
            </a:pPr>
            <a:r>
              <a:rPr lang="en-US" sz="2000"/>
              <a:t>Linearly scan these values, each time updating the count matrix and computing gini index</a:t>
            </a:r>
            <a:endParaRPr/>
          </a:p>
          <a:p>
            <a:pPr marL="742950" lvl="1" indent="-285750">
              <a:spcBef>
                <a:spcPts val="600"/>
              </a:spcBef>
              <a:buSzPts val="2000"/>
              <a:buFont typeface="Arial"/>
              <a:buChar char="–"/>
            </a:pPr>
            <a:r>
              <a:rPr lang="en-US" sz="2000"/>
              <a:t>Choose the split position that has the least gini index</a:t>
            </a:r>
            <a:endParaRPr/>
          </a:p>
        </p:txBody>
      </p:sp>
      <p:cxnSp>
        <p:nvCxnSpPr>
          <p:cNvPr id="825" name="Google Shape;825;p43"/>
          <p:cNvCxnSpPr/>
          <p:nvPr/>
        </p:nvCxnSpPr>
        <p:spPr>
          <a:xfrm>
            <a:off x="3200400" y="4146550"/>
            <a:ext cx="304800" cy="158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826" name="Google Shape;826;p43"/>
          <p:cNvGrpSpPr/>
          <p:nvPr/>
        </p:nvGrpSpPr>
        <p:grpSpPr>
          <a:xfrm>
            <a:off x="1600200" y="4222750"/>
            <a:ext cx="1905000" cy="336550"/>
            <a:chOff x="144" y="2832"/>
            <a:chExt cx="1200" cy="212"/>
          </a:xfrm>
        </p:grpSpPr>
        <p:sp>
          <p:nvSpPr>
            <p:cNvPr id="827" name="Google Shape;827;p43"/>
            <p:cNvSpPr txBox="1"/>
            <p:nvPr/>
          </p:nvSpPr>
          <p:spPr>
            <a:xfrm>
              <a:off x="144" y="2832"/>
              <a:ext cx="1006" cy="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Clr>
                  <a:schemeClr val="accent2"/>
                </a:buClr>
                <a:buSzPts val="1600"/>
              </a:pPr>
              <a:r>
                <a:rPr lang="en-US" sz="16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Split Positions</a:t>
              </a:r>
              <a:endParaRPr/>
            </a:p>
          </p:txBody>
        </p:sp>
        <p:cxnSp>
          <p:nvCxnSpPr>
            <p:cNvPr id="828" name="Google Shape;828;p43"/>
            <p:cNvCxnSpPr/>
            <p:nvPr/>
          </p:nvCxnSpPr>
          <p:spPr>
            <a:xfrm>
              <a:off x="1152" y="2976"/>
              <a:ext cx="192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829" name="Google Shape;829;p43"/>
          <p:cNvSpPr txBox="1"/>
          <p:nvPr/>
        </p:nvSpPr>
        <p:spPr>
          <a:xfrm>
            <a:off x="1600200" y="3917950"/>
            <a:ext cx="160020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600"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Sorted Values</a:t>
            </a:r>
            <a:endParaRPr/>
          </a:p>
        </p:txBody>
      </p:sp>
      <p:sp>
        <p:nvSpPr>
          <p:cNvPr id="830" name="Google Shape;830;p43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53</a:t>
            </a:fld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551B8-9A36-4445-8F37-39AE50C8E7F5}" type="datetime1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7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44"/>
          <p:cNvSpPr txBox="1">
            <a:spLocks noGrp="1"/>
          </p:cNvSpPr>
          <p:nvPr>
            <p:ph type="title"/>
          </p:nvPr>
        </p:nvSpPr>
        <p:spPr>
          <a:xfrm>
            <a:off x="1905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b" anchorCtr="0">
            <a:noAutofit/>
          </a:bodyPr>
          <a:lstStyle/>
          <a:p>
            <a:pPr>
              <a:lnSpc>
                <a:spcPct val="128571"/>
              </a:lnSpc>
              <a:spcBef>
                <a:spcPts val="0"/>
              </a:spcBef>
            </a:pPr>
            <a:r>
              <a:rPr lang="en-US" sz="2800"/>
              <a:t>Measure of Impurity: Entropy</a:t>
            </a:r>
            <a:endParaRPr/>
          </a:p>
        </p:txBody>
      </p:sp>
      <p:sp>
        <p:nvSpPr>
          <p:cNvPr id="836" name="Google Shape;836;p44"/>
          <p:cNvSpPr txBox="1">
            <a:spLocks noGrp="1"/>
          </p:cNvSpPr>
          <p:nvPr>
            <p:ph type="body" idx="1"/>
          </p:nvPr>
        </p:nvSpPr>
        <p:spPr>
          <a:xfrm>
            <a:off x="1676400" y="1143000"/>
            <a:ext cx="8763000" cy="5181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347" t="-2351" r="-1180" b="-2117"/>
            </a:stretch>
          </a:blipFill>
          <a:ln>
            <a:noFill/>
          </a:ln>
        </p:spPr>
        <p:txBody>
          <a:bodyPr spcFirstLastPara="1" vert="horz" wrap="square" lIns="90475" tIns="44450" rIns="90475" bIns="44450" rtlCol="0" anchor="t" anchorCtr="0">
            <a:noAutofit/>
          </a:bodyPr>
          <a:lstStyle/>
          <a:p>
            <a:pPr marL="292100" indent="-292100">
              <a:spcBef>
                <a:spcPts val="0"/>
              </a:spcBef>
              <a:buSzPts val="2100"/>
              <a:buChar char="●"/>
            </a:pPr>
            <a:r>
              <a:rPr lang="en-US"/>
              <a:t> </a:t>
            </a:r>
            <a:endParaRPr/>
          </a:p>
        </p:txBody>
      </p:sp>
      <p:sp>
        <p:nvSpPr>
          <p:cNvPr id="837" name="Google Shape;837;p44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54</a:t>
            </a:fld>
            <a:endParaRPr/>
          </a:p>
        </p:txBody>
      </p:sp>
      <p:sp>
        <p:nvSpPr>
          <p:cNvPr id="838" name="Google Shape;838;p44"/>
          <p:cNvSpPr txBox="1"/>
          <p:nvPr/>
        </p:nvSpPr>
        <p:spPr>
          <a:xfrm>
            <a:off x="2971801" y="1524000"/>
            <a:ext cx="4259243" cy="103784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549E9-1ACA-4F90-8DF7-654B1F971073}" type="datetime1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84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5"/>
          <p:cNvSpPr txBox="1">
            <a:spLocks noGrp="1"/>
          </p:cNvSpPr>
          <p:nvPr>
            <p:ph type="title"/>
          </p:nvPr>
        </p:nvSpPr>
        <p:spPr>
          <a:xfrm>
            <a:off x="1905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b" anchorCtr="0">
            <a:noAutofit/>
          </a:bodyPr>
          <a:lstStyle/>
          <a:p>
            <a:pPr>
              <a:lnSpc>
                <a:spcPct val="112500"/>
              </a:lnSpc>
              <a:spcBef>
                <a:spcPts val="0"/>
              </a:spcBef>
            </a:pPr>
            <a:r>
              <a:rPr lang="en-US"/>
              <a:t>Computing Entropy of a Single Node</a:t>
            </a:r>
            <a:endParaRPr/>
          </a:p>
        </p:txBody>
      </p:sp>
      <p:graphicFrame>
        <p:nvGraphicFramePr>
          <p:cNvPr id="844" name="Google Shape;844;p45"/>
          <p:cNvGraphicFramePr/>
          <p:nvPr/>
        </p:nvGraphicFramePr>
        <p:xfrm>
          <a:off x="1828800" y="2339976"/>
          <a:ext cx="23622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6" r:id="rId5" imgW="2362200" imgH="936625" progId="Word.Document.8">
                  <p:embed/>
                </p:oleObj>
              </mc:Choice>
              <mc:Fallback>
                <p:oleObj r:id="rId5" imgW="2362200" imgH="936625" progId="Word.Document.8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1828800" y="2339976"/>
                        <a:ext cx="23622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5" name="Google Shape;845;p45"/>
          <p:cNvGraphicFramePr/>
          <p:nvPr/>
        </p:nvGraphicFramePr>
        <p:xfrm>
          <a:off x="1905000" y="5181601"/>
          <a:ext cx="2286000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7" r:id="rId8" imgW="2286000" imgH="938213" progId="Word.Document.8">
                  <p:embed/>
                </p:oleObj>
              </mc:Choice>
              <mc:Fallback>
                <p:oleObj r:id="rId8" imgW="2286000" imgH="938213" progId="Word.Document.8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9">
                        <a:alphaModFix/>
                      </a:blip>
                      <a:srcRect/>
                      <a:stretch/>
                    </p:blipFill>
                    <p:spPr>
                      <a:xfrm>
                        <a:off x="1905000" y="5181601"/>
                        <a:ext cx="2286000" cy="938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6" name="Google Shape;846;p45"/>
          <p:cNvGraphicFramePr/>
          <p:nvPr/>
        </p:nvGraphicFramePr>
        <p:xfrm>
          <a:off x="1905000" y="3817938"/>
          <a:ext cx="2286000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8" r:id="rId11" imgW="2286000" imgH="906462" progId="Word.Document.8">
                  <p:embed/>
                </p:oleObj>
              </mc:Choice>
              <mc:Fallback>
                <p:oleObj r:id="rId11" imgW="2286000" imgH="906462" progId="Word.Document.8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12">
                        <a:alphaModFix/>
                      </a:blip>
                      <a:srcRect/>
                      <a:stretch/>
                    </p:blipFill>
                    <p:spPr>
                      <a:xfrm>
                        <a:off x="1905000" y="3817938"/>
                        <a:ext cx="2286000" cy="906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7" name="Google Shape;847;p45"/>
          <p:cNvSpPr txBox="1"/>
          <p:nvPr/>
        </p:nvSpPr>
        <p:spPr>
          <a:xfrm>
            <a:off x="4419600" y="2339976"/>
            <a:ext cx="5943600" cy="854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2000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P(C1) = 0/6 = 0     P(C2) = 6/6 = 1</a:t>
            </a:r>
            <a:endParaRPr/>
          </a:p>
          <a:p>
            <a:pPr>
              <a:spcBef>
                <a:spcPts val="1000"/>
              </a:spcBef>
              <a:buClr>
                <a:schemeClr val="dk1"/>
              </a:buClr>
              <a:buSzPts val="2000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Entropy = – 0 log 0</a:t>
            </a:r>
            <a:r>
              <a:rPr lang="en-US" sz="2000" b="1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1 log 1 = – 0 – 0 = 0 </a:t>
            </a:r>
            <a:endParaRPr/>
          </a:p>
        </p:txBody>
      </p:sp>
      <p:sp>
        <p:nvSpPr>
          <p:cNvPr id="848" name="Google Shape;848;p45"/>
          <p:cNvSpPr txBox="1"/>
          <p:nvPr/>
        </p:nvSpPr>
        <p:spPr>
          <a:xfrm>
            <a:off x="4495800" y="3733801"/>
            <a:ext cx="6172200" cy="854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2000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P(C1) = 1/6          P(C2) = 5/6</a:t>
            </a:r>
            <a:endParaRPr/>
          </a:p>
          <a:p>
            <a:pPr>
              <a:spcBef>
                <a:spcPts val="1000"/>
              </a:spcBef>
              <a:buClr>
                <a:schemeClr val="dk1"/>
              </a:buClr>
              <a:buSzPts val="2000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Entropy = – (1/6) log</a:t>
            </a:r>
            <a:r>
              <a:rPr lang="en-US" sz="20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(1/6)</a:t>
            </a:r>
            <a:r>
              <a:rPr lang="en-US" sz="2000" b="1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(5/6) log</a:t>
            </a:r>
            <a:r>
              <a:rPr lang="en-US" sz="20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(1/6) = 0.65</a:t>
            </a:r>
            <a:endParaRPr/>
          </a:p>
        </p:txBody>
      </p:sp>
      <p:sp>
        <p:nvSpPr>
          <p:cNvPr id="849" name="Google Shape;849;p45"/>
          <p:cNvSpPr txBox="1"/>
          <p:nvPr/>
        </p:nvSpPr>
        <p:spPr>
          <a:xfrm>
            <a:off x="4495800" y="5105401"/>
            <a:ext cx="6172200" cy="854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2000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P(C1) = 2/6          P(C2) = 4/6</a:t>
            </a:r>
            <a:endParaRPr/>
          </a:p>
          <a:p>
            <a:pPr>
              <a:spcBef>
                <a:spcPts val="1000"/>
              </a:spcBef>
              <a:buClr>
                <a:schemeClr val="dk1"/>
              </a:buClr>
              <a:buSzPts val="2000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Entropy = – (2/6) log</a:t>
            </a:r>
            <a:r>
              <a:rPr lang="en-US" sz="20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(2/6)</a:t>
            </a:r>
            <a:r>
              <a:rPr lang="en-US" sz="2000" b="1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(4/6) log</a:t>
            </a:r>
            <a:r>
              <a:rPr lang="en-US" sz="20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(4/6) = 0.92</a:t>
            </a:r>
            <a:endParaRPr/>
          </a:p>
        </p:txBody>
      </p:sp>
      <p:sp>
        <p:nvSpPr>
          <p:cNvPr id="850" name="Google Shape;850;p45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55</a:t>
            </a:fld>
            <a:endParaRPr/>
          </a:p>
        </p:txBody>
      </p:sp>
      <p:sp>
        <p:nvSpPr>
          <p:cNvPr id="851" name="Google Shape;851;p45"/>
          <p:cNvSpPr txBox="1"/>
          <p:nvPr/>
        </p:nvSpPr>
        <p:spPr>
          <a:xfrm>
            <a:off x="3321911" y="1119376"/>
            <a:ext cx="4259243" cy="1037848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1F013-75F4-407A-ABB0-E31B214672BD}" type="datetime1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37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46"/>
          <p:cNvSpPr txBox="1">
            <a:spLocks noGrp="1"/>
          </p:cNvSpPr>
          <p:nvPr>
            <p:ph type="title"/>
          </p:nvPr>
        </p:nvSpPr>
        <p:spPr>
          <a:xfrm>
            <a:off x="1905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b" anchorCtr="0">
            <a:noAutofit/>
          </a:bodyPr>
          <a:lstStyle/>
          <a:p>
            <a:pPr>
              <a:lnSpc>
                <a:spcPct val="128571"/>
              </a:lnSpc>
            </a:pPr>
            <a:r>
              <a:rPr lang="en-US" sz="2800"/>
              <a:t>Computing Information Gain After Splitting</a:t>
            </a:r>
            <a:endParaRPr/>
          </a:p>
        </p:txBody>
      </p:sp>
      <p:sp>
        <p:nvSpPr>
          <p:cNvPr id="857" name="Google Shape;857;p46"/>
          <p:cNvSpPr txBox="1">
            <a:spLocks noGrp="1"/>
          </p:cNvSpPr>
          <p:nvPr>
            <p:ph type="body" idx="1"/>
          </p:nvPr>
        </p:nvSpPr>
        <p:spPr>
          <a:xfrm>
            <a:off x="1905000" y="1143000"/>
            <a:ext cx="8382000" cy="495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16" t="-1476" r="-1744"/>
            </a:stretch>
          </a:blipFill>
          <a:ln>
            <a:noFill/>
          </a:ln>
        </p:spPr>
        <p:txBody>
          <a:bodyPr spcFirstLastPara="1" vert="horz" wrap="square" lIns="90475" tIns="44450" rIns="90475" bIns="44450" rtlCol="0" anchor="t" anchorCtr="0">
            <a:noAutofit/>
          </a:bodyPr>
          <a:lstStyle/>
          <a:p>
            <a:pPr marL="292100" indent="-292100">
              <a:spcBef>
                <a:spcPts val="0"/>
              </a:spcBef>
              <a:buSzPts val="2100"/>
            </a:pPr>
            <a:r>
              <a:rPr lang="en-US"/>
              <a:t> </a:t>
            </a:r>
            <a:endParaRPr/>
          </a:p>
        </p:txBody>
      </p:sp>
      <p:sp>
        <p:nvSpPr>
          <p:cNvPr id="858" name="Google Shape;858;p46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56</a:t>
            </a:fld>
            <a:endParaRPr/>
          </a:p>
        </p:txBody>
      </p:sp>
      <p:sp>
        <p:nvSpPr>
          <p:cNvPr id="859" name="Google Shape;859;p46"/>
          <p:cNvSpPr txBox="1"/>
          <p:nvPr/>
        </p:nvSpPr>
        <p:spPr>
          <a:xfrm>
            <a:off x="3057140" y="1600201"/>
            <a:ext cx="4924810" cy="87171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A63ADD0-1C44-4ABF-A3AB-1B9D0CBEE085}" type="datetime1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36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47"/>
          <p:cNvSpPr txBox="1">
            <a:spLocks noGrp="1"/>
          </p:cNvSpPr>
          <p:nvPr>
            <p:ph type="title"/>
          </p:nvPr>
        </p:nvSpPr>
        <p:spPr>
          <a:xfrm>
            <a:off x="1905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b" anchorCtr="0"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3000"/>
              <a:t>Problem with large number of partitions</a:t>
            </a:r>
            <a:endParaRPr/>
          </a:p>
        </p:txBody>
      </p:sp>
      <p:sp>
        <p:nvSpPr>
          <p:cNvPr id="865" name="Google Shape;865;p47"/>
          <p:cNvSpPr txBox="1">
            <a:spLocks noGrp="1"/>
          </p:cNvSpPr>
          <p:nvPr>
            <p:ph type="body" idx="1"/>
          </p:nvPr>
        </p:nvSpPr>
        <p:spPr>
          <a:xfrm>
            <a:off x="1935163" y="1143000"/>
            <a:ext cx="8318500" cy="5181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t" anchorCtr="0">
            <a:noAutofit/>
          </a:bodyPr>
          <a:lstStyle/>
          <a:p>
            <a:pPr marL="292100" indent="-292100">
              <a:spcBef>
                <a:spcPts val="0"/>
              </a:spcBef>
              <a:buSzPts val="2100"/>
              <a:buFont typeface="Arial"/>
              <a:buChar char="●"/>
            </a:pPr>
            <a:r>
              <a:rPr lang="en-US"/>
              <a:t>Node impurity measures tend to prefer splits that result in large number of partitions, each being small but pure</a:t>
            </a:r>
            <a:endParaRPr/>
          </a:p>
          <a:p>
            <a:pPr marL="292100" indent="-158750">
              <a:spcBef>
                <a:spcPts val="680"/>
              </a:spcBef>
              <a:buSzPts val="2100"/>
              <a:buNone/>
            </a:pPr>
            <a:endParaRPr/>
          </a:p>
          <a:p>
            <a:pPr marL="292100" indent="-158750">
              <a:spcBef>
                <a:spcPts val="680"/>
              </a:spcBef>
              <a:buSzPts val="2100"/>
              <a:buNone/>
            </a:pPr>
            <a:endParaRPr/>
          </a:p>
          <a:p>
            <a:pPr marL="292100" indent="-158750">
              <a:spcBef>
                <a:spcPts val="680"/>
              </a:spcBef>
              <a:buSzPts val="2100"/>
              <a:buNone/>
            </a:pPr>
            <a:endParaRPr/>
          </a:p>
          <a:p>
            <a:pPr marL="292100" indent="-158750">
              <a:spcBef>
                <a:spcPts val="680"/>
              </a:spcBef>
              <a:buSzPts val="2100"/>
              <a:buNone/>
            </a:pPr>
            <a:endParaRPr/>
          </a:p>
          <a:p>
            <a:pPr marL="0" indent="0">
              <a:spcBef>
                <a:spcPts val="680"/>
              </a:spcBef>
              <a:buSzPts val="2100"/>
              <a:buNone/>
            </a:pPr>
            <a:endParaRPr/>
          </a:p>
          <a:p>
            <a:pPr marL="800100" lvl="1" indent="-342900">
              <a:spcBef>
                <a:spcPts val="680"/>
              </a:spcBef>
              <a:buSzPts val="2800"/>
              <a:buFont typeface="Arial"/>
              <a:buChar char="–"/>
            </a:pPr>
            <a:r>
              <a:rPr lang="en-US"/>
              <a:t>Customer ID has highest information gain because entropy for all the children is zero</a:t>
            </a:r>
            <a:endParaRPr/>
          </a:p>
        </p:txBody>
      </p:sp>
      <p:graphicFrame>
        <p:nvGraphicFramePr>
          <p:cNvPr id="866" name="Google Shape;866;p47"/>
          <p:cNvGraphicFramePr/>
          <p:nvPr/>
        </p:nvGraphicFramePr>
        <p:xfrm>
          <a:off x="2057400" y="2743200"/>
          <a:ext cx="8001000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8" r:id="rId4" imgW="8001000" imgH="1866900" progId="Visio.Drawing.6">
                  <p:embed/>
                </p:oleObj>
              </mc:Choice>
              <mc:Fallback>
                <p:oleObj r:id="rId4" imgW="8001000" imgH="1866900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2057400" y="2743200"/>
                        <a:ext cx="8001000" cy="186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7" name="Google Shape;867;p47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57</a:t>
            </a:fld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59D11-3479-4FD9-94C1-47252FF5C63F}" type="datetime1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4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48"/>
          <p:cNvSpPr txBox="1">
            <a:spLocks noGrp="1"/>
          </p:cNvSpPr>
          <p:nvPr>
            <p:ph type="title"/>
          </p:nvPr>
        </p:nvSpPr>
        <p:spPr>
          <a:xfrm>
            <a:off x="1905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b" anchorCtr="0">
            <a:noAutofit/>
          </a:bodyPr>
          <a:lstStyle/>
          <a:p>
            <a:pPr>
              <a:lnSpc>
                <a:spcPct val="128571"/>
              </a:lnSpc>
            </a:pPr>
            <a:r>
              <a:rPr lang="en-US" sz="2800"/>
              <a:t>Gain Ratio</a:t>
            </a:r>
            <a:endParaRPr/>
          </a:p>
        </p:txBody>
      </p:sp>
      <p:sp>
        <p:nvSpPr>
          <p:cNvPr id="873" name="Google Shape;873;p48"/>
          <p:cNvSpPr txBox="1">
            <a:spLocks noGrp="1"/>
          </p:cNvSpPr>
          <p:nvPr>
            <p:ph type="body" idx="1"/>
          </p:nvPr>
        </p:nvSpPr>
        <p:spPr>
          <a:xfrm>
            <a:off x="1981200" y="1143000"/>
            <a:ext cx="8382000" cy="5105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72" t="-596"/>
            </a:stretch>
          </a:blipFill>
          <a:ln>
            <a:noFill/>
          </a:ln>
        </p:spPr>
        <p:txBody>
          <a:bodyPr spcFirstLastPara="1" vert="horz" wrap="square" lIns="90475" tIns="44450" rIns="90475" bIns="44450" rtlCol="0" anchor="t" anchorCtr="0">
            <a:noAutofit/>
          </a:bodyPr>
          <a:lstStyle/>
          <a:p>
            <a:pPr marL="292100" indent="-292100">
              <a:spcBef>
                <a:spcPts val="0"/>
              </a:spcBef>
              <a:buSzPts val="2100"/>
            </a:pPr>
            <a:r>
              <a:rPr lang="en-US"/>
              <a:t> </a:t>
            </a:r>
            <a:endParaRPr/>
          </a:p>
        </p:txBody>
      </p:sp>
      <p:sp>
        <p:nvSpPr>
          <p:cNvPr id="874" name="Google Shape;874;p48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58</a:t>
            </a:fld>
            <a:endParaRPr/>
          </a:p>
        </p:txBody>
      </p:sp>
      <p:sp>
        <p:nvSpPr>
          <p:cNvPr id="875" name="Google Shape;875;p48"/>
          <p:cNvSpPr txBox="1"/>
          <p:nvPr/>
        </p:nvSpPr>
        <p:spPr>
          <a:xfrm>
            <a:off x="2743200" y="1752601"/>
            <a:ext cx="6818662" cy="87171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8D28624-71DE-477F-9140-2851872C4737}" type="datetime1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2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49"/>
          <p:cNvSpPr txBox="1">
            <a:spLocks noGrp="1"/>
          </p:cNvSpPr>
          <p:nvPr>
            <p:ph type="title"/>
          </p:nvPr>
        </p:nvSpPr>
        <p:spPr>
          <a:xfrm>
            <a:off x="1905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b" anchorCtr="0">
            <a:noAutofit/>
          </a:bodyPr>
          <a:lstStyle/>
          <a:p>
            <a:pPr>
              <a:lnSpc>
                <a:spcPct val="128571"/>
              </a:lnSpc>
            </a:pPr>
            <a:r>
              <a:rPr lang="en-US" sz="2800"/>
              <a:t>Gain Ratio</a:t>
            </a:r>
            <a:endParaRPr/>
          </a:p>
        </p:txBody>
      </p:sp>
      <p:sp>
        <p:nvSpPr>
          <p:cNvPr id="881" name="Google Shape;881;p49"/>
          <p:cNvSpPr txBox="1">
            <a:spLocks noGrp="1"/>
          </p:cNvSpPr>
          <p:nvPr>
            <p:ph type="body" idx="1"/>
          </p:nvPr>
        </p:nvSpPr>
        <p:spPr>
          <a:xfrm>
            <a:off x="1981200" y="1143000"/>
            <a:ext cx="8382000" cy="5105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72" t="-596"/>
            </a:stretch>
          </a:blipFill>
          <a:ln>
            <a:noFill/>
          </a:ln>
        </p:spPr>
        <p:txBody>
          <a:bodyPr spcFirstLastPara="1" vert="horz" wrap="square" lIns="90475" tIns="44450" rIns="90475" bIns="44450" rtlCol="0" anchor="t" anchorCtr="0">
            <a:noAutofit/>
          </a:bodyPr>
          <a:lstStyle/>
          <a:p>
            <a:pPr marL="292100" indent="-292100">
              <a:spcBef>
                <a:spcPts val="0"/>
              </a:spcBef>
              <a:buSzPts val="2100"/>
            </a:pPr>
            <a:r>
              <a:rPr lang="en-US"/>
              <a:t> </a:t>
            </a:r>
            <a:endParaRPr/>
          </a:p>
        </p:txBody>
      </p:sp>
      <p:graphicFrame>
        <p:nvGraphicFramePr>
          <p:cNvPr id="882" name="Google Shape;882;p49"/>
          <p:cNvGraphicFramePr/>
          <p:nvPr/>
        </p:nvGraphicFramePr>
        <p:xfrm>
          <a:off x="5181601" y="4110038"/>
          <a:ext cx="2570163" cy="175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4" r:id="rId6" imgW="2570163" imgH="1757362" progId="Word.Document.8">
                  <p:embed/>
                </p:oleObj>
              </mc:Choice>
              <mc:Fallback>
                <p:oleObj r:id="rId6" imgW="2570163" imgH="1757362" progId="Word.Document.8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7">
                        <a:alphaModFix/>
                      </a:blip>
                      <a:srcRect/>
                      <a:stretch/>
                    </p:blipFill>
                    <p:spPr>
                      <a:xfrm>
                        <a:off x="5181601" y="4110038"/>
                        <a:ext cx="2570163" cy="1757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3" name="Google Shape;883;p49"/>
          <p:cNvGraphicFramePr/>
          <p:nvPr/>
        </p:nvGraphicFramePr>
        <p:xfrm>
          <a:off x="7945438" y="4105276"/>
          <a:ext cx="2570162" cy="175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5" r:id="rId9" imgW="2570162" imgH="1757363" progId="Word.Document.8">
                  <p:embed/>
                </p:oleObj>
              </mc:Choice>
              <mc:Fallback>
                <p:oleObj r:id="rId9" imgW="2570162" imgH="1757363" progId="Word.Document.8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10">
                        <a:alphaModFix/>
                      </a:blip>
                      <a:srcRect/>
                      <a:stretch/>
                    </p:blipFill>
                    <p:spPr>
                      <a:xfrm>
                        <a:off x="7945438" y="4105276"/>
                        <a:ext cx="2570162" cy="175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4" name="Google Shape;884;p49"/>
          <p:cNvGraphicFramePr/>
          <p:nvPr/>
        </p:nvGraphicFramePr>
        <p:xfrm>
          <a:off x="1828800" y="4110039"/>
          <a:ext cx="3048000" cy="157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6" r:id="rId12" imgW="3048000" imgH="1570037" progId="Word.Document.8">
                  <p:embed/>
                </p:oleObj>
              </mc:Choice>
              <mc:Fallback>
                <p:oleObj r:id="rId12" imgW="3048000" imgH="1570037" progId="Word.Document.8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13">
                        <a:alphaModFix/>
                      </a:blip>
                      <a:srcRect/>
                      <a:stretch/>
                    </p:blipFill>
                    <p:spPr>
                      <a:xfrm>
                        <a:off x="1828800" y="4110039"/>
                        <a:ext cx="3048000" cy="1570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5" name="Google Shape;885;p49"/>
          <p:cNvSpPr txBox="1"/>
          <p:nvPr/>
        </p:nvSpPr>
        <p:spPr>
          <a:xfrm>
            <a:off x="2438401" y="5681664"/>
            <a:ext cx="1755775" cy="33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600"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SplitINFO = 1.52</a:t>
            </a:r>
            <a:endParaRPr/>
          </a:p>
        </p:txBody>
      </p:sp>
      <p:sp>
        <p:nvSpPr>
          <p:cNvPr id="886" name="Google Shape;886;p49"/>
          <p:cNvSpPr txBox="1"/>
          <p:nvPr/>
        </p:nvSpPr>
        <p:spPr>
          <a:xfrm>
            <a:off x="5410201" y="5681664"/>
            <a:ext cx="1755775" cy="33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600"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SplitINFO = 0.72</a:t>
            </a:r>
            <a:endParaRPr/>
          </a:p>
        </p:txBody>
      </p:sp>
      <p:sp>
        <p:nvSpPr>
          <p:cNvPr id="887" name="Google Shape;887;p49"/>
          <p:cNvSpPr txBox="1"/>
          <p:nvPr/>
        </p:nvSpPr>
        <p:spPr>
          <a:xfrm>
            <a:off x="8153401" y="5638800"/>
            <a:ext cx="1755775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600"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SplitINFO = 0.97</a:t>
            </a:r>
            <a:endParaRPr/>
          </a:p>
        </p:txBody>
      </p:sp>
      <p:sp>
        <p:nvSpPr>
          <p:cNvPr id="888" name="Google Shape;888;p49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59</a:t>
            </a:fld>
            <a:endParaRPr/>
          </a:p>
        </p:txBody>
      </p:sp>
      <p:sp>
        <p:nvSpPr>
          <p:cNvPr id="889" name="Google Shape;889;p49"/>
          <p:cNvSpPr txBox="1"/>
          <p:nvPr/>
        </p:nvSpPr>
        <p:spPr>
          <a:xfrm>
            <a:off x="2743200" y="1752601"/>
            <a:ext cx="6818662" cy="871713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9CAB331-07FF-4AAC-BE83-95CC0D0C9E61}" type="datetime1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54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"/>
          <p:cNvSpPr txBox="1">
            <a:spLocks noGrp="1"/>
          </p:cNvSpPr>
          <p:nvPr>
            <p:ph type="title"/>
          </p:nvPr>
        </p:nvSpPr>
        <p:spPr>
          <a:xfrm>
            <a:off x="1905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b" anchorCtr="0">
            <a:noAutofit/>
          </a:bodyPr>
          <a:lstStyle/>
          <a:p>
            <a:pPr>
              <a:lnSpc>
                <a:spcPct val="112500"/>
              </a:lnSpc>
            </a:pPr>
            <a:r>
              <a:rPr lang="en-US"/>
              <a:t>Examples of Classification Task</a:t>
            </a:r>
            <a:endParaRPr/>
          </a:p>
        </p:txBody>
      </p:sp>
      <p:graphicFrame>
        <p:nvGraphicFramePr>
          <p:cNvPr id="132" name="Google Shape;132;p3"/>
          <p:cNvGraphicFramePr/>
          <p:nvPr/>
        </p:nvGraphicFramePr>
        <p:xfrm>
          <a:off x="1905000" y="1371600"/>
          <a:ext cx="8504250" cy="4648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51050"/>
                <a:gridCol w="3594100"/>
                <a:gridCol w="2959100"/>
              </a:tblGrid>
              <a:tr h="76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Task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Attribute set, </a:t>
                      </a:r>
                      <a:r>
                        <a:rPr lang="en-US" sz="2400" b="1" i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Class label, </a:t>
                      </a:r>
                      <a:r>
                        <a:rPr lang="en-US" sz="2400" b="0" i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FF"/>
                    </a:solidFill>
                  </a:tcPr>
                </a:tc>
              </a:tr>
              <a:tr h="1295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Categorizing email messages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Features extracted from email message header and content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spam or non-spam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295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Identifying tumor cells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Features extracted from x-rays or MRI scans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malignant or benign cells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295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Cataloging galaxies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Features extracted from telescope images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Elliptical, spiral, or irregular-shaped galaxies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33" name="Google Shape;133;p3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6</a:t>
            </a:fld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741402B-13B0-4F67-86C6-9046D7E6D2F7}" type="datetime1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84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52"/>
          <p:cNvSpPr txBox="1">
            <a:spLocks noGrp="1"/>
          </p:cNvSpPr>
          <p:nvPr>
            <p:ph type="title"/>
          </p:nvPr>
        </p:nvSpPr>
        <p:spPr>
          <a:xfrm>
            <a:off x="1905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b" anchorCtr="0">
            <a:noAutofit/>
          </a:bodyPr>
          <a:lstStyle/>
          <a:p>
            <a:pPr>
              <a:lnSpc>
                <a:spcPct val="112500"/>
              </a:lnSpc>
              <a:spcBef>
                <a:spcPts val="0"/>
              </a:spcBef>
            </a:pPr>
            <a:r>
              <a:rPr lang="en-US"/>
              <a:t>Comparison among Impurity Measures</a:t>
            </a:r>
            <a:endParaRPr/>
          </a:p>
        </p:txBody>
      </p:sp>
      <p:pic>
        <p:nvPicPr>
          <p:cNvPr id="916" name="Google Shape;916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1800" y="1714500"/>
            <a:ext cx="6248400" cy="46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52"/>
          <p:cNvSpPr txBox="1"/>
          <p:nvPr/>
        </p:nvSpPr>
        <p:spPr>
          <a:xfrm>
            <a:off x="1905000" y="1219200"/>
            <a:ext cx="4724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a 2-class problem:</a:t>
            </a:r>
            <a:endParaRPr/>
          </a:p>
        </p:txBody>
      </p:sp>
      <p:sp>
        <p:nvSpPr>
          <p:cNvPr id="918" name="Google Shape;918;p52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60</a:t>
            </a:fld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03200-6EAD-4469-82E7-FD1F7DBC0E35}" type="datetime1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65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55"/>
          <p:cNvSpPr txBox="1">
            <a:spLocks noGrp="1"/>
          </p:cNvSpPr>
          <p:nvPr>
            <p:ph type="title"/>
          </p:nvPr>
        </p:nvSpPr>
        <p:spPr>
          <a:xfrm>
            <a:off x="1905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b" anchorCtr="0">
            <a:noAutofit/>
          </a:bodyPr>
          <a:lstStyle/>
          <a:p>
            <a:pPr>
              <a:lnSpc>
                <a:spcPct val="112500"/>
              </a:lnSpc>
              <a:spcBef>
                <a:spcPts val="0"/>
              </a:spcBef>
            </a:pPr>
            <a:r>
              <a:rPr lang="en-US"/>
              <a:t>Decision Tree Based Classification</a:t>
            </a:r>
            <a:endParaRPr/>
          </a:p>
        </p:txBody>
      </p:sp>
      <p:sp>
        <p:nvSpPr>
          <p:cNvPr id="958" name="Google Shape;958;p55"/>
          <p:cNvSpPr txBox="1">
            <a:spLocks noGrp="1"/>
          </p:cNvSpPr>
          <p:nvPr>
            <p:ph type="body" idx="1"/>
          </p:nvPr>
        </p:nvSpPr>
        <p:spPr>
          <a:xfrm>
            <a:off x="1935163" y="914400"/>
            <a:ext cx="8318500" cy="5181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t" anchorCtr="0">
            <a:noAutofit/>
          </a:bodyPr>
          <a:lstStyle/>
          <a:p>
            <a:pPr marL="292100" indent="-292100">
              <a:spcBef>
                <a:spcPts val="0"/>
              </a:spcBef>
              <a:buSzPts val="1800"/>
              <a:buFont typeface="Arial"/>
              <a:buChar char="●"/>
            </a:pPr>
            <a:r>
              <a:rPr lang="en-US" sz="2400"/>
              <a:t>Advantages:</a:t>
            </a:r>
            <a:endParaRPr/>
          </a:p>
          <a:p>
            <a:pPr marL="800100" lvl="1" indent="-342900">
              <a:spcBef>
                <a:spcPts val="580"/>
              </a:spcBef>
              <a:buSzPts val="1800"/>
              <a:buFont typeface="Arial"/>
              <a:buChar char="–"/>
            </a:pPr>
            <a:r>
              <a:rPr lang="en-US" sz="1800"/>
              <a:t>Relatively inexpensive to construct</a:t>
            </a:r>
            <a:endParaRPr/>
          </a:p>
          <a:p>
            <a:pPr marL="800100" lvl="1" indent="-342900">
              <a:spcBef>
                <a:spcPts val="580"/>
              </a:spcBef>
              <a:buSzPts val="1800"/>
              <a:buFont typeface="Arial"/>
              <a:buChar char="–"/>
            </a:pPr>
            <a:r>
              <a:rPr lang="en-US" sz="1800"/>
              <a:t>Extremely fast at classifying unknown records</a:t>
            </a:r>
            <a:endParaRPr/>
          </a:p>
          <a:p>
            <a:pPr marL="800100" lvl="1" indent="-342900">
              <a:spcBef>
                <a:spcPts val="580"/>
              </a:spcBef>
              <a:buSzPts val="1800"/>
              <a:buFont typeface="Arial"/>
              <a:buChar char="–"/>
            </a:pPr>
            <a:r>
              <a:rPr lang="en-US" sz="1800"/>
              <a:t>Easy to interpret for small-sized trees</a:t>
            </a:r>
            <a:endParaRPr/>
          </a:p>
          <a:p>
            <a:pPr marL="800100" lvl="1" indent="-342900">
              <a:spcBef>
                <a:spcPts val="580"/>
              </a:spcBef>
              <a:buSzPts val="1800"/>
              <a:buFont typeface="Arial"/>
              <a:buChar char="–"/>
            </a:pPr>
            <a:r>
              <a:rPr lang="en-US" sz="1800"/>
              <a:t>Robust to noise (especially when methods to avoid overfitting are employed)</a:t>
            </a:r>
            <a:endParaRPr/>
          </a:p>
          <a:p>
            <a:pPr marL="800100" lvl="1" indent="-342900">
              <a:spcBef>
                <a:spcPts val="580"/>
              </a:spcBef>
              <a:buSzPts val="1800"/>
              <a:buFont typeface="Arial"/>
              <a:buChar char="–"/>
            </a:pPr>
            <a:r>
              <a:rPr lang="en-US" sz="1800"/>
              <a:t>Can easily handle redundant attributes</a:t>
            </a:r>
            <a:endParaRPr/>
          </a:p>
          <a:p>
            <a:pPr marL="800100" lvl="1" indent="-342900">
              <a:spcBef>
                <a:spcPts val="580"/>
              </a:spcBef>
              <a:buSzPts val="1800"/>
              <a:buFont typeface="Arial"/>
              <a:buChar char="–"/>
            </a:pPr>
            <a:r>
              <a:rPr lang="en-US" sz="1800"/>
              <a:t>Can easily handle irrelevant attributes (unless the attributes are </a:t>
            </a:r>
            <a:r>
              <a:rPr lang="en-US" sz="1800">
                <a:solidFill>
                  <a:srgbClr val="FF0000"/>
                </a:solidFill>
              </a:rPr>
              <a:t>interacting</a:t>
            </a:r>
            <a:r>
              <a:rPr lang="en-US" sz="1800"/>
              <a:t>)</a:t>
            </a:r>
            <a:endParaRPr/>
          </a:p>
          <a:p>
            <a:pPr marL="292100" indent="-292100">
              <a:spcBef>
                <a:spcPts val="640"/>
              </a:spcBef>
              <a:buSzPts val="1800"/>
              <a:buFont typeface="Arial"/>
              <a:buChar char="●"/>
            </a:pPr>
            <a:r>
              <a:rPr lang="en-US" sz="2400"/>
              <a:t>Disadvantages: </a:t>
            </a:r>
            <a:r>
              <a:rPr lang="en-US" sz="2200"/>
              <a:t>.</a:t>
            </a:r>
            <a:endParaRPr/>
          </a:p>
          <a:p>
            <a:pPr marL="800100" lvl="1" indent="-342900">
              <a:spcBef>
                <a:spcPts val="580"/>
              </a:spcBef>
              <a:buSzPts val="1800"/>
              <a:buFont typeface="Arial"/>
              <a:buChar char="–"/>
            </a:pPr>
            <a:r>
              <a:rPr lang="en-US" sz="1800"/>
              <a:t>Due to the greedy nature of splitting criterion,  </a:t>
            </a:r>
            <a:r>
              <a:rPr lang="en-US" sz="1800">
                <a:solidFill>
                  <a:srgbClr val="FF0000"/>
                </a:solidFill>
              </a:rPr>
              <a:t>interacting</a:t>
            </a:r>
            <a:r>
              <a:rPr lang="en-US" sz="1800"/>
              <a:t> attributes (that can distinguish between classes together but not individually) may be passed over in favor of other attributed that are less discriminating.</a:t>
            </a:r>
            <a:endParaRPr/>
          </a:p>
          <a:p>
            <a:pPr marL="800100" lvl="1" indent="-342900">
              <a:spcBef>
                <a:spcPts val="580"/>
              </a:spcBef>
              <a:buSzPts val="1800"/>
              <a:buFont typeface="Arial"/>
              <a:buChar char="–"/>
            </a:pPr>
            <a:r>
              <a:rPr lang="en-US" sz="1800"/>
              <a:t>Each decision boundary involves only a single attribute</a:t>
            </a:r>
            <a:endParaRPr/>
          </a:p>
        </p:txBody>
      </p:sp>
      <p:sp>
        <p:nvSpPr>
          <p:cNvPr id="959" name="Google Shape;959;p55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61</a:t>
            </a:fld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7CB99-F2F0-4224-8975-C9851E712E07}" type="datetime1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13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608" y="2742565"/>
            <a:ext cx="10515600" cy="1325563"/>
          </a:xfrm>
        </p:spPr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6C1F7-BDC4-4A08-8C3B-D997B30FBFE0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653BE-5C84-47C8-BD6C-C4E4BA1A36D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07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6C1F7-BDC4-4A08-8C3B-D997B30FBFE0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653BE-5C84-47C8-BD6C-C4E4BA1A36DC}" type="slidenum">
              <a:rPr lang="en-US" smtClean="0"/>
              <a:t>63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24" y="364808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3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Heart Attack Dataset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6C1F7-BDC4-4A08-8C3B-D997B30FBFE0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653BE-5C84-47C8-BD6C-C4E4BA1A36DC}" type="slidenum">
              <a:rPr lang="en-US" smtClean="0"/>
              <a:t>64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" y="493776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05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6C1F7-BDC4-4A08-8C3B-D997B30FBFE0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653BE-5C84-47C8-BD6C-C4E4BA1A36DC}" type="slidenum">
              <a:rPr lang="en-US" smtClean="0"/>
              <a:t>65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76" y="512064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84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"/>
          <p:cNvSpPr txBox="1">
            <a:spLocks noGrp="1"/>
          </p:cNvSpPr>
          <p:nvPr>
            <p:ph type="title"/>
          </p:nvPr>
        </p:nvSpPr>
        <p:spPr>
          <a:xfrm>
            <a:off x="1905000" y="3810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b" anchorCtr="0">
            <a:noAutofit/>
          </a:bodyPr>
          <a:lstStyle/>
          <a:p>
            <a:pPr>
              <a:lnSpc>
                <a:spcPct val="112500"/>
              </a:lnSpc>
              <a:spcBef>
                <a:spcPts val="0"/>
              </a:spcBef>
            </a:pPr>
            <a:r>
              <a:rPr lang="en-US"/>
              <a:t>General Approach for Building Classification Model</a:t>
            </a:r>
            <a:endParaRPr/>
          </a:p>
        </p:txBody>
      </p:sp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7</a:t>
            </a:fld>
            <a:endParaRPr/>
          </a:p>
        </p:txBody>
      </p:sp>
      <p:pic>
        <p:nvPicPr>
          <p:cNvPr id="140" name="Google Shape;14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09572" y="1284111"/>
            <a:ext cx="5260790" cy="50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57D64-8319-47A6-8FBF-71BB2595F105}" type="datetime1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63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"/>
          <p:cNvSpPr txBox="1">
            <a:spLocks noGrp="1"/>
          </p:cNvSpPr>
          <p:nvPr>
            <p:ph type="title"/>
          </p:nvPr>
        </p:nvSpPr>
        <p:spPr>
          <a:xfrm>
            <a:off x="1905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b" anchorCtr="0">
            <a:noAutofit/>
          </a:bodyPr>
          <a:lstStyle/>
          <a:p>
            <a:pPr>
              <a:lnSpc>
                <a:spcPct val="112500"/>
              </a:lnSpc>
              <a:spcBef>
                <a:spcPts val="0"/>
              </a:spcBef>
            </a:pPr>
            <a:r>
              <a:rPr lang="en-US"/>
              <a:t>Classification Techniques</a:t>
            </a:r>
            <a:endParaRPr/>
          </a:p>
        </p:txBody>
      </p:sp>
      <p:sp>
        <p:nvSpPr>
          <p:cNvPr id="146" name="Google Shape;146;p5"/>
          <p:cNvSpPr txBox="1">
            <a:spLocks noGrp="1"/>
          </p:cNvSpPr>
          <p:nvPr>
            <p:ph type="body" idx="1"/>
          </p:nvPr>
        </p:nvSpPr>
        <p:spPr>
          <a:xfrm>
            <a:off x="1935163" y="1143000"/>
            <a:ext cx="8318500" cy="5181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t" anchorCtr="0">
            <a:noAutofit/>
          </a:bodyPr>
          <a:lstStyle/>
          <a:p>
            <a:pPr marL="292100" indent="-292100">
              <a:spcBef>
                <a:spcPts val="0"/>
              </a:spcBef>
              <a:buSzPts val="2100"/>
              <a:buChar char="●"/>
            </a:pPr>
            <a:r>
              <a:rPr lang="en-US"/>
              <a:t>Base Classifiers</a:t>
            </a:r>
            <a:endParaRPr/>
          </a:p>
          <a:p>
            <a:pPr marL="800100" lvl="1" indent="-342900">
              <a:spcBef>
                <a:spcPts val="640"/>
              </a:spcBef>
              <a:buSzPts val="2400"/>
              <a:buChar char="–"/>
            </a:pPr>
            <a:r>
              <a:rPr lang="en-US"/>
              <a:t>Decision Tree based Methods</a:t>
            </a:r>
            <a:endParaRPr/>
          </a:p>
          <a:p>
            <a:pPr marL="800100" lvl="1" indent="-342900">
              <a:spcBef>
                <a:spcPts val="640"/>
              </a:spcBef>
              <a:buSzPts val="2400"/>
              <a:buChar char="–"/>
            </a:pPr>
            <a:r>
              <a:rPr lang="en-US"/>
              <a:t>Rule-based Methods</a:t>
            </a:r>
            <a:endParaRPr/>
          </a:p>
          <a:p>
            <a:pPr marL="800100" lvl="1" indent="-342900">
              <a:spcBef>
                <a:spcPts val="640"/>
              </a:spcBef>
              <a:buSzPts val="2400"/>
              <a:buChar char="–"/>
            </a:pPr>
            <a:r>
              <a:rPr lang="en-US"/>
              <a:t>Nearest-neighbor</a:t>
            </a:r>
            <a:endParaRPr/>
          </a:p>
          <a:p>
            <a:pPr marL="800100" lvl="1" indent="-342900">
              <a:spcBef>
                <a:spcPts val="640"/>
              </a:spcBef>
              <a:buSzPts val="2400"/>
              <a:buChar char="–"/>
            </a:pPr>
            <a:r>
              <a:rPr lang="en-US"/>
              <a:t>Naïve Bayes and Bayesian Belief Networks</a:t>
            </a:r>
            <a:endParaRPr/>
          </a:p>
          <a:p>
            <a:pPr marL="800100" lvl="1" indent="-342900">
              <a:spcBef>
                <a:spcPts val="640"/>
              </a:spcBef>
              <a:buSzPts val="2400"/>
              <a:buChar char="–"/>
            </a:pPr>
            <a:r>
              <a:rPr lang="en-US"/>
              <a:t>Support Vector Machines</a:t>
            </a:r>
            <a:endParaRPr/>
          </a:p>
          <a:p>
            <a:pPr marL="800100" lvl="1" indent="-342900">
              <a:spcBef>
                <a:spcPts val="640"/>
              </a:spcBef>
              <a:buSzPts val="2400"/>
              <a:buChar char="–"/>
            </a:pPr>
            <a:r>
              <a:rPr lang="en-US"/>
              <a:t>Neural Networks, Deep Neural Nets</a:t>
            </a:r>
            <a:endParaRPr/>
          </a:p>
          <a:p>
            <a:pPr marL="800100" lvl="1" indent="-165100">
              <a:spcBef>
                <a:spcPts val="680"/>
              </a:spcBef>
              <a:buSzPts val="2800"/>
              <a:buNone/>
            </a:pPr>
            <a:endParaRPr/>
          </a:p>
          <a:p>
            <a:pPr marL="292100" indent="-292100">
              <a:spcBef>
                <a:spcPts val="680"/>
              </a:spcBef>
              <a:buSzPts val="2100"/>
              <a:buChar char="●"/>
            </a:pPr>
            <a:r>
              <a:rPr lang="en-US"/>
              <a:t>Ensemble Classifiers</a:t>
            </a:r>
            <a:endParaRPr/>
          </a:p>
          <a:p>
            <a:pPr marL="800100" lvl="1" indent="-342900">
              <a:spcBef>
                <a:spcPts val="640"/>
              </a:spcBef>
              <a:buSzPts val="2400"/>
              <a:buChar char="–"/>
            </a:pPr>
            <a:r>
              <a:rPr lang="en-US"/>
              <a:t>Boosting, Bagging, Random Forests</a:t>
            </a:r>
            <a:endParaRPr/>
          </a:p>
        </p:txBody>
      </p:sp>
      <p:sp>
        <p:nvSpPr>
          <p:cNvPr id="147" name="Google Shape;147;p5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8</a:t>
            </a:fld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EAB55-969A-4821-AD55-4C319576EBCA}" type="datetime1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53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"/>
          <p:cNvSpPr txBox="1">
            <a:spLocks noGrp="1"/>
          </p:cNvSpPr>
          <p:nvPr>
            <p:ph type="title"/>
          </p:nvPr>
        </p:nvSpPr>
        <p:spPr>
          <a:xfrm>
            <a:off x="1905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b" anchorCtr="0">
            <a:noAutofit/>
          </a:bodyPr>
          <a:lstStyle/>
          <a:p>
            <a:pPr>
              <a:lnSpc>
                <a:spcPct val="112500"/>
              </a:lnSpc>
              <a:spcBef>
                <a:spcPts val="0"/>
              </a:spcBef>
            </a:pPr>
            <a:r>
              <a:rPr lang="en-US"/>
              <a:t>Example of a Decision Tree</a:t>
            </a:r>
            <a:endParaRPr/>
          </a:p>
        </p:txBody>
      </p:sp>
      <p:graphicFrame>
        <p:nvGraphicFramePr>
          <p:cNvPr id="153" name="Google Shape;153;p6"/>
          <p:cNvGraphicFramePr/>
          <p:nvPr/>
        </p:nvGraphicFramePr>
        <p:xfrm>
          <a:off x="1676400" y="1990726"/>
          <a:ext cx="3810000" cy="3770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r:id="rId5" imgW="3810000" imgH="3770313" progId="Word.Document.8">
                  <p:embed/>
                </p:oleObj>
              </mc:Choice>
              <mc:Fallback>
                <p:oleObj r:id="rId5" imgW="3810000" imgH="3770313" progId="Word.Document.8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1676400" y="1990726"/>
                        <a:ext cx="3810000" cy="3770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4" name="Google Shape;154;p6"/>
          <p:cNvSpPr txBox="1"/>
          <p:nvPr/>
        </p:nvSpPr>
        <p:spPr>
          <a:xfrm rot="-2416809">
            <a:off x="2362200" y="1371600"/>
            <a:ext cx="125730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ctr">
              <a:buClr>
                <a:schemeClr val="accent2"/>
              </a:buClr>
              <a:buSzPts val="1200"/>
            </a:pPr>
            <a:r>
              <a:rPr lang="en-US" sz="1600" b="1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categorical</a:t>
            </a:r>
            <a:endParaRPr sz="16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6"/>
          <p:cNvSpPr txBox="1"/>
          <p:nvPr/>
        </p:nvSpPr>
        <p:spPr>
          <a:xfrm rot="-2416809">
            <a:off x="3048000" y="1371600"/>
            <a:ext cx="125730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ctr">
              <a:buClr>
                <a:schemeClr val="accent2"/>
              </a:buClr>
              <a:buSzPts val="1200"/>
            </a:pPr>
            <a:r>
              <a:rPr lang="en-US" sz="1600" b="1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categorical</a:t>
            </a:r>
            <a:endParaRPr sz="16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6"/>
          <p:cNvSpPr txBox="1"/>
          <p:nvPr/>
        </p:nvSpPr>
        <p:spPr>
          <a:xfrm rot="-2416809">
            <a:off x="3886200" y="1371600"/>
            <a:ext cx="1277938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ctr">
              <a:buClr>
                <a:schemeClr val="accent2"/>
              </a:buClr>
              <a:buSzPts val="1200"/>
            </a:pPr>
            <a:r>
              <a:rPr lang="en-US" sz="1600" b="1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continuous</a:t>
            </a:r>
            <a:endParaRPr sz="16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6"/>
          <p:cNvSpPr txBox="1"/>
          <p:nvPr/>
        </p:nvSpPr>
        <p:spPr>
          <a:xfrm rot="-2416809">
            <a:off x="4648200" y="1524000"/>
            <a:ext cx="69215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ctr">
              <a:buClr>
                <a:schemeClr val="accent2"/>
              </a:buClr>
              <a:buSzPts val="1200"/>
            </a:pPr>
            <a:r>
              <a:rPr lang="en-US" sz="1600" b="1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class</a:t>
            </a:r>
            <a:endParaRPr sz="16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8" name="Google Shape;158;p6"/>
          <p:cNvCxnSpPr/>
          <p:nvPr/>
        </p:nvCxnSpPr>
        <p:spPr>
          <a:xfrm>
            <a:off x="8489950" y="4505325"/>
            <a:ext cx="242888" cy="52705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9" name="Google Shape;159;p6"/>
          <p:cNvCxnSpPr/>
          <p:nvPr/>
        </p:nvCxnSpPr>
        <p:spPr>
          <a:xfrm flipH="1">
            <a:off x="7359650" y="4505325"/>
            <a:ext cx="323850" cy="52705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0" name="Google Shape;160;p6"/>
          <p:cNvCxnSpPr/>
          <p:nvPr/>
        </p:nvCxnSpPr>
        <p:spPr>
          <a:xfrm flipH="1">
            <a:off x="8005764" y="3711575"/>
            <a:ext cx="403225" cy="528638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1" name="Google Shape;161;p6"/>
          <p:cNvCxnSpPr/>
          <p:nvPr/>
        </p:nvCxnSpPr>
        <p:spPr>
          <a:xfrm>
            <a:off x="9217025" y="3711575"/>
            <a:ext cx="484188" cy="528638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2" name="Google Shape;162;p6"/>
          <p:cNvCxnSpPr/>
          <p:nvPr/>
        </p:nvCxnSpPr>
        <p:spPr>
          <a:xfrm>
            <a:off x="8167688" y="2984500"/>
            <a:ext cx="565150" cy="46355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3" name="Google Shape;163;p6"/>
          <p:cNvCxnSpPr/>
          <p:nvPr/>
        </p:nvCxnSpPr>
        <p:spPr>
          <a:xfrm flipH="1">
            <a:off x="6794500" y="2984500"/>
            <a:ext cx="565150" cy="46355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4" name="Google Shape;164;p6"/>
          <p:cNvSpPr txBox="1"/>
          <p:nvPr/>
        </p:nvSpPr>
        <p:spPr>
          <a:xfrm>
            <a:off x="7312026" y="2530476"/>
            <a:ext cx="936625" cy="593725"/>
          </a:xfrm>
          <a:prstGeom prst="rect">
            <a:avLst/>
          </a:prstGeom>
          <a:solidFill>
            <a:srgbClr val="FFFF00"/>
          </a:solidFill>
          <a:ln w="12700" cap="flat" cmpd="sng">
            <a:solidFill>
              <a:srgbClr val="0000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chemeClr val="accent2"/>
              </a:buClr>
              <a:buSzPts val="1200"/>
            </a:pPr>
            <a:r>
              <a:rPr lang="en-US" sz="1600" b="1">
                <a:solidFill>
                  <a:srgbClr val="2D1993"/>
                </a:solidFill>
                <a:latin typeface="Arial"/>
                <a:ea typeface="Arial"/>
                <a:cs typeface="Arial"/>
                <a:sym typeface="Arial"/>
              </a:rPr>
              <a:t>Home Owner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6"/>
          <p:cNvSpPr txBox="1"/>
          <p:nvPr/>
        </p:nvSpPr>
        <p:spPr>
          <a:xfrm>
            <a:off x="8328025" y="3448050"/>
            <a:ext cx="935038" cy="349250"/>
          </a:xfrm>
          <a:prstGeom prst="rect">
            <a:avLst/>
          </a:prstGeom>
          <a:solidFill>
            <a:srgbClr val="FFFF00"/>
          </a:solidFill>
          <a:ln w="12700" cap="flat" cmpd="sng">
            <a:solidFill>
              <a:srgbClr val="0000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ctr">
              <a:buClr>
                <a:schemeClr val="accent2"/>
              </a:buClr>
              <a:buSzPts val="1200"/>
            </a:pPr>
            <a:r>
              <a:rPr lang="en-US" sz="1600" b="1">
                <a:solidFill>
                  <a:srgbClr val="2D1993"/>
                </a:solidFill>
                <a:latin typeface="Arial"/>
                <a:ea typeface="Arial"/>
                <a:cs typeface="Arial"/>
                <a:sym typeface="Arial"/>
              </a:rPr>
              <a:t>MarSt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6"/>
          <p:cNvSpPr txBox="1"/>
          <p:nvPr/>
        </p:nvSpPr>
        <p:spPr>
          <a:xfrm>
            <a:off x="7602539" y="4240213"/>
            <a:ext cx="968375" cy="349250"/>
          </a:xfrm>
          <a:prstGeom prst="rect">
            <a:avLst/>
          </a:prstGeom>
          <a:solidFill>
            <a:srgbClr val="FFFF00"/>
          </a:solidFill>
          <a:ln w="12700" cap="flat" cmpd="sng">
            <a:solidFill>
              <a:srgbClr val="0000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ctr">
              <a:buClr>
                <a:schemeClr val="accent2"/>
              </a:buClr>
              <a:buSzPts val="1200"/>
            </a:pPr>
            <a:r>
              <a:rPr lang="en-US" sz="1600" b="1">
                <a:solidFill>
                  <a:srgbClr val="2D1993"/>
                </a:solidFill>
                <a:latin typeface="Arial"/>
                <a:ea typeface="Arial"/>
                <a:cs typeface="Arial"/>
                <a:sym typeface="Arial"/>
              </a:rPr>
              <a:t>Income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6"/>
          <p:cNvSpPr/>
          <p:nvPr/>
        </p:nvSpPr>
        <p:spPr>
          <a:xfrm>
            <a:off x="8529638" y="5029201"/>
            <a:ext cx="627062" cy="366713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6"/>
          <p:cNvSpPr txBox="1"/>
          <p:nvPr/>
        </p:nvSpPr>
        <p:spPr>
          <a:xfrm>
            <a:off x="8453438" y="5029200"/>
            <a:ext cx="68580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ctr">
              <a:buClr>
                <a:schemeClr val="accent2"/>
              </a:buClr>
              <a:buSzPts val="1200"/>
            </a:pPr>
            <a:r>
              <a:rPr lang="en-US" sz="16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6"/>
          <p:cNvSpPr/>
          <p:nvPr/>
        </p:nvSpPr>
        <p:spPr>
          <a:xfrm>
            <a:off x="7037388" y="5046664"/>
            <a:ext cx="654050" cy="36353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6"/>
          <p:cNvSpPr txBox="1"/>
          <p:nvPr/>
        </p:nvSpPr>
        <p:spPr>
          <a:xfrm>
            <a:off x="7134225" y="5032375"/>
            <a:ext cx="48895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ctr">
              <a:buClr>
                <a:schemeClr val="accent2"/>
              </a:buClr>
              <a:buSzPts val="1200"/>
            </a:pPr>
            <a:r>
              <a:rPr lang="en-US" sz="16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6"/>
          <p:cNvSpPr/>
          <p:nvPr/>
        </p:nvSpPr>
        <p:spPr>
          <a:xfrm>
            <a:off x="6472238" y="3462338"/>
            <a:ext cx="685800" cy="347662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6"/>
          <p:cNvSpPr txBox="1"/>
          <p:nvPr/>
        </p:nvSpPr>
        <p:spPr>
          <a:xfrm>
            <a:off x="6567488" y="3448050"/>
            <a:ext cx="48895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ctr">
              <a:buClr>
                <a:schemeClr val="accent2"/>
              </a:buClr>
              <a:buSzPts val="1200"/>
            </a:pPr>
            <a:r>
              <a:rPr lang="en-US" sz="16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sz="1600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6"/>
          <p:cNvSpPr/>
          <p:nvPr/>
        </p:nvSpPr>
        <p:spPr>
          <a:xfrm>
            <a:off x="9367838" y="4267200"/>
            <a:ext cx="685800" cy="381000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6"/>
          <p:cNvSpPr txBox="1"/>
          <p:nvPr/>
        </p:nvSpPr>
        <p:spPr>
          <a:xfrm>
            <a:off x="9444038" y="4267200"/>
            <a:ext cx="48895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ctr">
              <a:buClr>
                <a:schemeClr val="accent2"/>
              </a:buClr>
              <a:buSzPts val="1200"/>
            </a:pPr>
            <a:r>
              <a:rPr lang="en-US" sz="16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6"/>
          <p:cNvSpPr txBox="1"/>
          <p:nvPr/>
        </p:nvSpPr>
        <p:spPr>
          <a:xfrm>
            <a:off x="6584950" y="2984500"/>
            <a:ext cx="53340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Clr>
                <a:schemeClr val="accent2"/>
              </a:buClr>
              <a:buSzPts val="1200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6"/>
          <p:cNvSpPr txBox="1"/>
          <p:nvPr/>
        </p:nvSpPr>
        <p:spPr>
          <a:xfrm>
            <a:off x="8450263" y="2984500"/>
            <a:ext cx="442912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Clr>
                <a:schemeClr val="accent2"/>
              </a:buClr>
              <a:buSzPts val="1200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6"/>
          <p:cNvSpPr txBox="1"/>
          <p:nvPr/>
        </p:nvSpPr>
        <p:spPr>
          <a:xfrm>
            <a:off x="9432926" y="3749675"/>
            <a:ext cx="930275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Clr>
                <a:schemeClr val="accent2"/>
              </a:buClr>
              <a:buSzPts val="1200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Married</a:t>
            </a:r>
            <a:r>
              <a:rPr lang="en-US"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78" name="Google Shape;178;p6"/>
          <p:cNvSpPr txBox="1"/>
          <p:nvPr/>
        </p:nvSpPr>
        <p:spPr>
          <a:xfrm>
            <a:off x="7216776" y="3778250"/>
            <a:ext cx="1660525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Clr>
                <a:schemeClr val="accent2"/>
              </a:buClr>
              <a:buSzPts val="1200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Single, Divorced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6"/>
          <p:cNvSpPr txBox="1"/>
          <p:nvPr/>
        </p:nvSpPr>
        <p:spPr>
          <a:xfrm>
            <a:off x="6837364" y="4570413"/>
            <a:ext cx="720725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Clr>
                <a:schemeClr val="accent2"/>
              </a:buClr>
              <a:buSzPts val="1200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80K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6"/>
          <p:cNvSpPr txBox="1"/>
          <p:nvPr/>
        </p:nvSpPr>
        <p:spPr>
          <a:xfrm>
            <a:off x="8612189" y="4570413"/>
            <a:ext cx="720725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Clr>
                <a:schemeClr val="accent2"/>
              </a:buClr>
              <a:buSzPts val="1200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80K</a:t>
            </a:r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6"/>
          <p:cNvSpPr txBox="1"/>
          <p:nvPr/>
        </p:nvSpPr>
        <p:spPr>
          <a:xfrm>
            <a:off x="7951788" y="1766888"/>
            <a:ext cx="22415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Clr>
                <a:schemeClr val="accent2"/>
              </a:buClr>
              <a:buSzPts val="1350"/>
            </a:pPr>
            <a:r>
              <a:rPr lang="en-US" b="1" i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Splitting Attributes</a:t>
            </a:r>
            <a:endParaRPr/>
          </a:p>
        </p:txBody>
      </p:sp>
      <p:cxnSp>
        <p:nvCxnSpPr>
          <p:cNvPr id="182" name="Google Shape;182;p6"/>
          <p:cNvCxnSpPr/>
          <p:nvPr/>
        </p:nvCxnSpPr>
        <p:spPr>
          <a:xfrm flipH="1">
            <a:off x="8329614" y="2147889"/>
            <a:ext cx="536575" cy="534987"/>
          </a:xfrm>
          <a:prstGeom prst="straightConnector1">
            <a:avLst/>
          </a:prstGeom>
          <a:noFill/>
          <a:ln w="15875" cap="flat" cmpd="sng">
            <a:solidFill>
              <a:srgbClr val="FF000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83" name="Google Shape;183;p6"/>
          <p:cNvSpPr/>
          <p:nvPr/>
        </p:nvSpPr>
        <p:spPr>
          <a:xfrm>
            <a:off x="5334000" y="3810000"/>
            <a:ext cx="914400" cy="293688"/>
          </a:xfrm>
          <a:prstGeom prst="rightArrow">
            <a:avLst>
              <a:gd name="adj1" fmla="val 50000"/>
              <a:gd name="adj2" fmla="val 77838"/>
            </a:avLst>
          </a:prstGeom>
          <a:solidFill>
            <a:srgbClr val="CC0000"/>
          </a:solidFill>
          <a:ln w="12700" cap="flat" cmpd="sng">
            <a:solidFill>
              <a:srgbClr val="CC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4" name="Google Shape;184;p6"/>
          <p:cNvCxnSpPr/>
          <p:nvPr/>
        </p:nvCxnSpPr>
        <p:spPr>
          <a:xfrm>
            <a:off x="8942388" y="2147889"/>
            <a:ext cx="76200" cy="1144587"/>
          </a:xfrm>
          <a:prstGeom prst="straightConnector1">
            <a:avLst/>
          </a:prstGeom>
          <a:noFill/>
          <a:ln w="15875" cap="flat" cmpd="sng">
            <a:solidFill>
              <a:srgbClr val="FF000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85" name="Google Shape;185;p6"/>
          <p:cNvSpPr txBox="1"/>
          <p:nvPr/>
        </p:nvSpPr>
        <p:spPr>
          <a:xfrm>
            <a:off x="2286000" y="5867400"/>
            <a:ext cx="251460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ctr">
              <a:lnSpc>
                <a:spcPct val="80000"/>
              </a:lnSpc>
              <a:buClr>
                <a:schemeClr val="accent2"/>
              </a:buClr>
              <a:buSzPts val="1500"/>
            </a:pPr>
            <a:r>
              <a:rPr lang="en-US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Training Data</a:t>
            </a:r>
            <a:endParaRPr sz="20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6"/>
          <p:cNvSpPr txBox="1"/>
          <p:nvPr/>
        </p:nvSpPr>
        <p:spPr>
          <a:xfrm>
            <a:off x="6553200" y="5835650"/>
            <a:ext cx="312420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ctr">
              <a:lnSpc>
                <a:spcPct val="80000"/>
              </a:lnSpc>
              <a:buClr>
                <a:schemeClr val="accent2"/>
              </a:buClr>
              <a:buSzPts val="1500"/>
            </a:pPr>
            <a:r>
              <a:rPr lang="en-US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Model:  Decision Tree</a:t>
            </a:r>
            <a:endParaRPr sz="20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6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9</a:t>
            </a:fld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B874F-78EE-4DA9-8571-114B0484062F}" type="datetime1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Slides by Dr. Sifat Momen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3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2079</TotalTime>
  <Words>2326</Words>
  <Application>Microsoft Office PowerPoint</Application>
  <PresentationFormat>Widescreen</PresentationFormat>
  <Paragraphs>660</Paragraphs>
  <Slides>65</Slides>
  <Notes>52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Arial</vt:lpstr>
      <vt:lpstr>Calibri</vt:lpstr>
      <vt:lpstr>Calibri Light</vt:lpstr>
      <vt:lpstr>Noto Sans Symbols</vt:lpstr>
      <vt:lpstr>Times New Roman</vt:lpstr>
      <vt:lpstr>Office Theme</vt:lpstr>
      <vt:lpstr>Microsoft Word 97 - 2003 Document</vt:lpstr>
      <vt:lpstr>Visio.Drawing.6</vt:lpstr>
      <vt:lpstr>Decision Tree Classifier</vt:lpstr>
      <vt:lpstr>Learning goals</vt:lpstr>
      <vt:lpstr>Jupyter Notebook</vt:lpstr>
      <vt:lpstr>Classifier: Decision Tree</vt:lpstr>
      <vt:lpstr>Classification: Definition</vt:lpstr>
      <vt:lpstr>Examples of Classification Task</vt:lpstr>
      <vt:lpstr>General Approach for Building Classification Model</vt:lpstr>
      <vt:lpstr>Classification Techniques</vt:lpstr>
      <vt:lpstr>Example of a Decision Tree</vt:lpstr>
      <vt:lpstr>Apply Model to Test Data</vt:lpstr>
      <vt:lpstr>Apply Model to Test Data</vt:lpstr>
      <vt:lpstr>Apply Model to Test Data</vt:lpstr>
      <vt:lpstr>Apply Model to Test Data</vt:lpstr>
      <vt:lpstr>Apply Model to Test Data</vt:lpstr>
      <vt:lpstr>Apply Model to Test Data</vt:lpstr>
      <vt:lpstr>Another Example of Decision Tree</vt:lpstr>
      <vt:lpstr>Decision Tree Classification Task</vt:lpstr>
      <vt:lpstr>Decision Tree Induction</vt:lpstr>
      <vt:lpstr>General Structure of Hunt’s Algorithm</vt:lpstr>
      <vt:lpstr>Hunt’s Algorithm</vt:lpstr>
      <vt:lpstr>Hunt’s Algorithm</vt:lpstr>
      <vt:lpstr>Hunt’s Algorithm</vt:lpstr>
      <vt:lpstr>Hunt’s Algorithm</vt:lpstr>
      <vt:lpstr>Design Issues of Decision Tree Induction</vt:lpstr>
      <vt:lpstr>Methods for Expressing Test Conditions</vt:lpstr>
      <vt:lpstr>Test Condition for Nominal Attributes</vt:lpstr>
      <vt:lpstr>Test Condition for Ordinal Attributes</vt:lpstr>
      <vt:lpstr>Test Condition for Continuous Attributes</vt:lpstr>
      <vt:lpstr>Splitting Based on Continuous Attributes</vt:lpstr>
      <vt:lpstr>How to determine the Best Split</vt:lpstr>
      <vt:lpstr>How to determine the Best Split</vt:lpstr>
      <vt:lpstr>Measures of Node Impurity</vt:lpstr>
      <vt:lpstr>Gini Index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Finding the Best Split</vt:lpstr>
      <vt:lpstr>Finding the Best Split</vt:lpstr>
      <vt:lpstr>Measure of Impurity: GINI</vt:lpstr>
      <vt:lpstr>Measure of Impurity: GINI</vt:lpstr>
      <vt:lpstr>Computing Gini Index of a Single Node</vt:lpstr>
      <vt:lpstr>Computing Gini Index for a Collection of Nodes</vt:lpstr>
      <vt:lpstr>Binary Attributes: Computing GINI Index</vt:lpstr>
      <vt:lpstr>Categorical Attributes: Computing Gini Index</vt:lpstr>
      <vt:lpstr>Continuous Attributes: Computing Gini Index</vt:lpstr>
      <vt:lpstr>Continuous Attributes: Computing Gini Index...</vt:lpstr>
      <vt:lpstr>Continuous Attributes: Computing Gini Index...</vt:lpstr>
      <vt:lpstr>Continuous Attributes: Computing Gini Index...</vt:lpstr>
      <vt:lpstr>Continuous Attributes: Computing Gini Index...</vt:lpstr>
      <vt:lpstr>Continuous Attributes: Computing Gini Index...</vt:lpstr>
      <vt:lpstr>Measure of Impurity: Entropy</vt:lpstr>
      <vt:lpstr>Computing Entropy of a Single Node</vt:lpstr>
      <vt:lpstr>Computing Information Gain After Splitting</vt:lpstr>
      <vt:lpstr>Problem with large number of partitions</vt:lpstr>
      <vt:lpstr>Gain Ratio</vt:lpstr>
      <vt:lpstr>Gain Ratio</vt:lpstr>
      <vt:lpstr>Comparison among Impurity Measures</vt:lpstr>
      <vt:lpstr>Decision Tree Based Classification</vt:lpstr>
      <vt:lpstr>Examples</vt:lpstr>
      <vt:lpstr>PowerPoint Presentation</vt:lpstr>
      <vt:lpstr>Example – Heart Attack Dataset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Machine Learning Landscape</dc:title>
  <dc:creator>ASUS</dc:creator>
  <cp:lastModifiedBy>ASUS</cp:lastModifiedBy>
  <cp:revision>143</cp:revision>
  <dcterms:created xsi:type="dcterms:W3CDTF">2023-01-12T11:50:09Z</dcterms:created>
  <dcterms:modified xsi:type="dcterms:W3CDTF">2024-09-23T13:36:14Z</dcterms:modified>
</cp:coreProperties>
</file>